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7"/>
  </p:notesMasterIdLst>
  <p:handoutMasterIdLst>
    <p:handoutMasterId r:id="rId28"/>
  </p:handoutMasterIdLst>
  <p:sldIdLst>
    <p:sldId id="310" r:id="rId3"/>
    <p:sldId id="311" r:id="rId4"/>
    <p:sldId id="312" r:id="rId5"/>
    <p:sldId id="276" r:id="rId6"/>
    <p:sldId id="273" r:id="rId7"/>
    <p:sldId id="278" r:id="rId8"/>
    <p:sldId id="279" r:id="rId9"/>
    <p:sldId id="280" r:id="rId10"/>
    <p:sldId id="281" r:id="rId11"/>
    <p:sldId id="282" r:id="rId12"/>
    <p:sldId id="283" r:id="rId13"/>
    <p:sldId id="284" r:id="rId14"/>
    <p:sldId id="288" r:id="rId15"/>
    <p:sldId id="289" r:id="rId16"/>
    <p:sldId id="291" r:id="rId17"/>
    <p:sldId id="293" r:id="rId18"/>
    <p:sldId id="294" r:id="rId19"/>
    <p:sldId id="295" r:id="rId20"/>
    <p:sldId id="296" r:id="rId21"/>
    <p:sldId id="319" r:id="rId22"/>
    <p:sldId id="320" r:id="rId23"/>
    <p:sldId id="322" r:id="rId24"/>
    <p:sldId id="323" r:id="rId25"/>
    <p:sldId id="32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39"/>
    <a:srgbClr val="006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4712" autoAdjust="0"/>
  </p:normalViewPr>
  <p:slideViewPr>
    <p:cSldViewPr snapToGrid="0">
      <p:cViewPr varScale="1">
        <p:scale>
          <a:sx n="106" d="100"/>
          <a:sy n="106" d="100"/>
        </p:scale>
        <p:origin x="78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28F6E8-76B8-55BA-82CA-C3ABB197C92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FCD18D63-A8F3-3678-5BCF-0DCC1269FD5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8B1E70D-03E1-4134-9535-187FCF9FA278}" type="datetimeFigureOut">
              <a:rPr lang="en-US" smtClean="0"/>
              <a:t>8/29/2024</a:t>
            </a:fld>
            <a:endParaRPr lang="en-US"/>
          </a:p>
        </p:txBody>
      </p:sp>
      <p:sp>
        <p:nvSpPr>
          <p:cNvPr id="4" name="Footer Placeholder 3">
            <a:extLst>
              <a:ext uri="{FF2B5EF4-FFF2-40B4-BE49-F238E27FC236}">
                <a16:creationId xmlns:a16="http://schemas.microsoft.com/office/drawing/2014/main" id="{61BCDE49-D506-DCE8-FD20-B54342CAC7A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8767B6-5F50-26FD-7A6B-744227563F9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4CFECC3-E967-493E-A11F-4826960C96FF}" type="slidenum">
              <a:rPr lang="en-US" smtClean="0"/>
              <a:t>‹#›</a:t>
            </a:fld>
            <a:endParaRPr lang="en-US"/>
          </a:p>
        </p:txBody>
      </p:sp>
    </p:spTree>
    <p:extLst>
      <p:ext uri="{BB962C8B-B14F-4D97-AF65-F5344CB8AC3E}">
        <p14:creationId xmlns:p14="http://schemas.microsoft.com/office/powerpoint/2010/main" val="397177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4FF70A1-4681-4C03-BE94-DC2C61920D2D}" type="datetimeFigureOut">
              <a:rPr lang="en-US" smtClean="0"/>
              <a:t>8/29/2024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2EC6B73-A322-4C2F-941F-E7418B23B67D}" type="slidenum">
              <a:rPr lang="en-US" smtClean="0"/>
              <a:t>‹#›</a:t>
            </a:fld>
            <a:endParaRPr lang="en-US"/>
          </a:p>
        </p:txBody>
      </p:sp>
    </p:spTree>
    <p:extLst>
      <p:ext uri="{BB962C8B-B14F-4D97-AF65-F5344CB8AC3E}">
        <p14:creationId xmlns:p14="http://schemas.microsoft.com/office/powerpoint/2010/main" val="417210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cost match. It is 25% of the total project cost.</a:t>
            </a:r>
          </a:p>
        </p:txBody>
      </p:sp>
      <p:sp>
        <p:nvSpPr>
          <p:cNvPr id="4" name="Slide Number Placeholder 3"/>
          <p:cNvSpPr>
            <a:spLocks noGrp="1"/>
          </p:cNvSpPr>
          <p:nvPr>
            <p:ph type="sldNum" sz="quarter" idx="5"/>
          </p:nvPr>
        </p:nvSpPr>
        <p:spPr/>
        <p:txBody>
          <a:bodyPr/>
          <a:lstStyle/>
          <a:p>
            <a:fld id="{02EC6B73-A322-4C2F-941F-E7418B23B67D}" type="slidenum">
              <a:rPr lang="en-US" smtClean="0"/>
              <a:t>9</a:t>
            </a:fld>
            <a:endParaRPr lang="en-US"/>
          </a:p>
        </p:txBody>
      </p:sp>
    </p:spTree>
    <p:extLst>
      <p:ext uri="{BB962C8B-B14F-4D97-AF65-F5344CB8AC3E}">
        <p14:creationId xmlns:p14="http://schemas.microsoft.com/office/powerpoint/2010/main" val="341393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Project Manager should be the same person listed in Section 2.</a:t>
            </a:r>
          </a:p>
        </p:txBody>
      </p:sp>
      <p:sp>
        <p:nvSpPr>
          <p:cNvPr id="4" name="Slide Number Placeholder 3"/>
          <p:cNvSpPr>
            <a:spLocks noGrp="1"/>
          </p:cNvSpPr>
          <p:nvPr>
            <p:ph type="sldNum" sz="quarter" idx="5"/>
          </p:nvPr>
        </p:nvSpPr>
        <p:spPr/>
        <p:txBody>
          <a:bodyPr/>
          <a:lstStyle/>
          <a:p>
            <a:fld id="{02EC6B73-A322-4C2F-941F-E7418B23B67D}" type="slidenum">
              <a:rPr lang="en-US" smtClean="0"/>
              <a:t>14</a:t>
            </a:fld>
            <a:endParaRPr lang="en-US"/>
          </a:p>
        </p:txBody>
      </p:sp>
    </p:spTree>
    <p:extLst>
      <p:ext uri="{BB962C8B-B14F-4D97-AF65-F5344CB8AC3E}">
        <p14:creationId xmlns:p14="http://schemas.microsoft.com/office/powerpoint/2010/main" val="409718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the importance of answering every question. Explain how NEPA can delay the awarding of the funds.</a:t>
            </a:r>
          </a:p>
        </p:txBody>
      </p:sp>
      <p:sp>
        <p:nvSpPr>
          <p:cNvPr id="4" name="Slide Number Placeholder 3"/>
          <p:cNvSpPr>
            <a:spLocks noGrp="1"/>
          </p:cNvSpPr>
          <p:nvPr>
            <p:ph type="sldNum" sz="quarter" idx="5"/>
          </p:nvPr>
        </p:nvSpPr>
        <p:spPr/>
        <p:txBody>
          <a:bodyPr/>
          <a:lstStyle/>
          <a:p>
            <a:fld id="{02EC6B73-A322-4C2F-941F-E7418B23B67D}" type="slidenum">
              <a:rPr lang="en-US" smtClean="0"/>
              <a:t>19</a:t>
            </a:fld>
            <a:endParaRPr lang="en-US"/>
          </a:p>
        </p:txBody>
      </p:sp>
    </p:spTree>
    <p:extLst>
      <p:ext uri="{BB962C8B-B14F-4D97-AF65-F5344CB8AC3E}">
        <p14:creationId xmlns:p14="http://schemas.microsoft.com/office/powerpoint/2010/main" val="271575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EC6B73-A322-4C2F-941F-E7418B23B67D}" type="slidenum">
              <a:rPr lang="en-US" smtClean="0"/>
              <a:t>20</a:t>
            </a:fld>
            <a:endParaRPr lang="en-US"/>
          </a:p>
        </p:txBody>
      </p:sp>
    </p:spTree>
    <p:extLst>
      <p:ext uri="{BB962C8B-B14F-4D97-AF65-F5344CB8AC3E}">
        <p14:creationId xmlns:p14="http://schemas.microsoft.com/office/powerpoint/2010/main" val="187383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 Simp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F6EAC9-3DF1-CBAD-8B2B-4616A12A3FB8}"/>
              </a:ext>
            </a:extLst>
          </p:cNvPr>
          <p:cNvSpPr>
            <a:spLocks noGrp="1"/>
          </p:cNvSpPr>
          <p:nvPr>
            <p:ph type="title"/>
          </p:nvPr>
        </p:nvSpPr>
        <p:spPr>
          <a:xfrm>
            <a:off x="2083679" y="2628900"/>
            <a:ext cx="8024637" cy="1600200"/>
          </a:xfrm>
          <a:effectLst/>
        </p:spPr>
        <p:txBody>
          <a:bodyPr anchor="ctr">
            <a:normAutofit/>
          </a:bodyPr>
          <a:lstStyle>
            <a:lvl1pPr algn="ctr">
              <a:defRPr sz="4800">
                <a:solidFill>
                  <a:srgbClr val="006224"/>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A464AD5E-E4ED-DBDE-83A2-00B189F620AB}"/>
              </a:ext>
            </a:extLst>
          </p:cNvPr>
          <p:cNvSpPr>
            <a:spLocks noGrp="1"/>
          </p:cNvSpPr>
          <p:nvPr>
            <p:ph type="body" sz="quarter" idx="10"/>
          </p:nvPr>
        </p:nvSpPr>
        <p:spPr>
          <a:xfrm>
            <a:off x="2083679" y="4347117"/>
            <a:ext cx="8033282" cy="744897"/>
          </a:xfrm>
          <a:effectLst/>
        </p:spPr>
        <p:txBody>
          <a:bodyPr anchor="ctr"/>
          <a:lstStyle>
            <a:lvl1pPr marL="0" indent="0" algn="ctr">
              <a:buNone/>
              <a:defRPr/>
            </a:lvl1pPr>
          </a:lstStyle>
          <a:p>
            <a:pPr lvl="0"/>
            <a:r>
              <a:rPr lang="en-US"/>
              <a:t>Click to edit Master text styles</a:t>
            </a:r>
          </a:p>
        </p:txBody>
      </p:sp>
      <p:pic>
        <p:nvPicPr>
          <p:cNvPr id="3" name="Picture 2" descr="A logo for an anniversary&#10;&#10;Description automatically generated">
            <a:extLst>
              <a:ext uri="{FF2B5EF4-FFF2-40B4-BE49-F238E27FC236}">
                <a16:creationId xmlns:a16="http://schemas.microsoft.com/office/drawing/2014/main" id="{67C532E4-3179-F87D-EF1E-43FA7BAEA9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77129" y="323575"/>
            <a:ext cx="2506726" cy="914400"/>
          </a:xfrm>
          <a:prstGeom prst="rect">
            <a:avLst/>
          </a:prstGeom>
        </p:spPr>
      </p:pic>
      <p:sp>
        <p:nvSpPr>
          <p:cNvPr id="4" name="Rectangle 3">
            <a:extLst>
              <a:ext uri="{FF2B5EF4-FFF2-40B4-BE49-F238E27FC236}">
                <a16:creationId xmlns:a16="http://schemas.microsoft.com/office/drawing/2014/main" id="{F9378499-5BE6-EACF-08B9-952D1A96BD03}"/>
              </a:ext>
            </a:extLst>
          </p:cNvPr>
          <p:cNvSpPr/>
          <p:nvPr userDrawn="1"/>
        </p:nvSpPr>
        <p:spPr>
          <a:xfrm>
            <a:off x="0" y="-35856"/>
            <a:ext cx="12192000" cy="32004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FB471FBD-7648-7067-16BF-9763B3BE6398}"/>
              </a:ext>
            </a:extLst>
          </p:cNvPr>
          <p:cNvSpPr/>
          <p:nvPr userDrawn="1"/>
        </p:nvSpPr>
        <p:spPr>
          <a:xfrm>
            <a:off x="-2" y="144594"/>
            <a:ext cx="12192000" cy="45720"/>
          </a:xfrm>
          <a:prstGeom prst="rect">
            <a:avLst/>
          </a:prstGeom>
          <a:solidFill>
            <a:srgbClr val="6CB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9B908384-81E7-DC40-8D94-29D891522DA4}"/>
              </a:ext>
            </a:extLst>
          </p:cNvPr>
          <p:cNvSpPr/>
          <p:nvPr userDrawn="1"/>
        </p:nvSpPr>
        <p:spPr>
          <a:xfrm>
            <a:off x="-2" y="6537960"/>
            <a:ext cx="12192000" cy="32004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C78EF8AF-D1E3-C0C0-8778-00C3E6D6C02F}"/>
              </a:ext>
            </a:extLst>
          </p:cNvPr>
          <p:cNvSpPr/>
          <p:nvPr userDrawn="1"/>
        </p:nvSpPr>
        <p:spPr>
          <a:xfrm>
            <a:off x="0" y="6632270"/>
            <a:ext cx="12192000" cy="45720"/>
          </a:xfrm>
          <a:prstGeom prst="rect">
            <a:avLst/>
          </a:prstGeom>
          <a:solidFill>
            <a:srgbClr val="6CB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973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nect w/ Us - Simple - Intern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27109-DFA9-9A57-064E-4BB9646DD821}"/>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4F5DED86-089D-622A-6629-FF4AA5A59185}"/>
              </a:ext>
            </a:extLst>
          </p:cNvPr>
          <p:cNvSpPr txBox="1"/>
          <p:nvPr userDrawn="1"/>
        </p:nvSpPr>
        <p:spPr>
          <a:xfrm>
            <a:off x="3724114" y="5671435"/>
            <a:ext cx="52005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96B24">
                    <a:lumMod val="75000"/>
                  </a:srgbClr>
                </a:solidFill>
                <a:effectLst/>
                <a:uLnTx/>
                <a:uFillTx/>
                <a:latin typeface="Helvectia"/>
                <a:ea typeface="+mn-ea"/>
                <a:cs typeface="+mn-cs"/>
              </a:rPr>
              <a:t>#PoweringSC</a:t>
            </a:r>
          </a:p>
        </p:txBody>
      </p:sp>
      <p:sp>
        <p:nvSpPr>
          <p:cNvPr id="2" name="Rounded Rectangle 22">
            <a:extLst>
              <a:ext uri="{FF2B5EF4-FFF2-40B4-BE49-F238E27FC236}">
                <a16:creationId xmlns:a16="http://schemas.microsoft.com/office/drawing/2014/main" id="{EE85EF12-5D51-C8BB-4627-09CB515F4231}"/>
              </a:ext>
            </a:extLst>
          </p:cNvPr>
          <p:cNvSpPr/>
          <p:nvPr userDrawn="1"/>
        </p:nvSpPr>
        <p:spPr>
          <a:xfrm>
            <a:off x="1549632" y="3316434"/>
            <a:ext cx="3900271"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ounded Rectangle 21">
            <a:extLst>
              <a:ext uri="{FF2B5EF4-FFF2-40B4-BE49-F238E27FC236}">
                <a16:creationId xmlns:a16="http://schemas.microsoft.com/office/drawing/2014/main" id="{EC802CC4-66A5-9BB0-814F-A6F0299ABB92}"/>
              </a:ext>
            </a:extLst>
          </p:cNvPr>
          <p:cNvSpPr/>
          <p:nvPr userDrawn="1"/>
        </p:nvSpPr>
        <p:spPr>
          <a:xfrm>
            <a:off x="2913413" y="4679333"/>
            <a:ext cx="6307494"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ounded Rectangle 20">
            <a:extLst>
              <a:ext uri="{FF2B5EF4-FFF2-40B4-BE49-F238E27FC236}">
                <a16:creationId xmlns:a16="http://schemas.microsoft.com/office/drawing/2014/main" id="{16CD926C-9C10-5DDF-204A-686CC7E52828}"/>
              </a:ext>
            </a:extLst>
          </p:cNvPr>
          <p:cNvSpPr/>
          <p:nvPr userDrawn="1"/>
        </p:nvSpPr>
        <p:spPr>
          <a:xfrm>
            <a:off x="6067160" y="1948704"/>
            <a:ext cx="4870035"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1" name="Picture 20" descr="A green square with a white letter f&#10;&#10;Description automatically generated">
            <a:extLst>
              <a:ext uri="{FF2B5EF4-FFF2-40B4-BE49-F238E27FC236}">
                <a16:creationId xmlns:a16="http://schemas.microsoft.com/office/drawing/2014/main" id="{616DA301-14FB-91BA-A33F-F527B17620E1}"/>
              </a:ext>
            </a:extLst>
          </p:cNvPr>
          <p:cNvPicPr>
            <a:picLocks noChangeAspect="1"/>
          </p:cNvPicPr>
          <p:nvPr userDrawn="1"/>
        </p:nvPicPr>
        <p:blipFill>
          <a:blip r:embed="rId2"/>
          <a:stretch>
            <a:fillRect/>
          </a:stretch>
        </p:blipFill>
        <p:spPr>
          <a:xfrm>
            <a:off x="6449216" y="2114384"/>
            <a:ext cx="514501" cy="514501"/>
          </a:xfrm>
          <a:prstGeom prst="rect">
            <a:avLst/>
          </a:prstGeom>
        </p:spPr>
      </p:pic>
      <p:pic>
        <p:nvPicPr>
          <p:cNvPr id="22" name="Picture 21" descr="A green square with a white circle and a white circle&#10;&#10;Description automatically generated">
            <a:extLst>
              <a:ext uri="{FF2B5EF4-FFF2-40B4-BE49-F238E27FC236}">
                <a16:creationId xmlns:a16="http://schemas.microsoft.com/office/drawing/2014/main" id="{D0D5144B-9996-C8CC-6FAC-018DBD3D62A4}"/>
              </a:ext>
            </a:extLst>
          </p:cNvPr>
          <p:cNvPicPr>
            <a:picLocks noChangeAspect="1"/>
          </p:cNvPicPr>
          <p:nvPr userDrawn="1"/>
        </p:nvPicPr>
        <p:blipFill>
          <a:blip r:embed="rId3"/>
          <a:stretch>
            <a:fillRect/>
          </a:stretch>
        </p:blipFill>
        <p:spPr>
          <a:xfrm>
            <a:off x="7123673" y="2105693"/>
            <a:ext cx="514501" cy="514501"/>
          </a:xfrm>
          <a:prstGeom prst="rect">
            <a:avLst/>
          </a:prstGeom>
        </p:spPr>
      </p:pic>
      <p:pic>
        <p:nvPicPr>
          <p:cNvPr id="23" name="Picture 22" descr="A green square with white letters&#10;&#10;Description automatically generated">
            <a:extLst>
              <a:ext uri="{FF2B5EF4-FFF2-40B4-BE49-F238E27FC236}">
                <a16:creationId xmlns:a16="http://schemas.microsoft.com/office/drawing/2014/main" id="{747ABCD3-D8A7-6F67-3099-8CEADED56009}"/>
              </a:ext>
            </a:extLst>
          </p:cNvPr>
          <p:cNvPicPr>
            <a:picLocks noChangeAspect="1"/>
          </p:cNvPicPr>
          <p:nvPr userDrawn="1"/>
        </p:nvPicPr>
        <p:blipFill>
          <a:blip r:embed="rId4"/>
          <a:stretch>
            <a:fillRect/>
          </a:stretch>
        </p:blipFill>
        <p:spPr>
          <a:xfrm>
            <a:off x="3299763" y="4838534"/>
            <a:ext cx="514501" cy="514501"/>
          </a:xfrm>
          <a:prstGeom prst="rect">
            <a:avLst/>
          </a:prstGeom>
        </p:spPr>
      </p:pic>
      <p:pic>
        <p:nvPicPr>
          <p:cNvPr id="24" name="Picture 23" descr="A green and white x&#10;&#10;Description automatically generated">
            <a:extLst>
              <a:ext uri="{FF2B5EF4-FFF2-40B4-BE49-F238E27FC236}">
                <a16:creationId xmlns:a16="http://schemas.microsoft.com/office/drawing/2014/main" id="{28449805-1FD3-AA83-4A53-DDD017374921}"/>
              </a:ext>
            </a:extLst>
          </p:cNvPr>
          <p:cNvPicPr>
            <a:picLocks noChangeAspect="1"/>
          </p:cNvPicPr>
          <p:nvPr userDrawn="1"/>
        </p:nvPicPr>
        <p:blipFill>
          <a:blip r:embed="rId5"/>
          <a:stretch>
            <a:fillRect/>
          </a:stretch>
        </p:blipFill>
        <p:spPr>
          <a:xfrm>
            <a:off x="7798130" y="2105693"/>
            <a:ext cx="514501" cy="514501"/>
          </a:xfrm>
          <a:prstGeom prst="rect">
            <a:avLst/>
          </a:prstGeom>
        </p:spPr>
      </p:pic>
      <p:pic>
        <p:nvPicPr>
          <p:cNvPr id="25" name="Picture 24" descr="A green and white play button&#10;&#10;Description automatically generated">
            <a:extLst>
              <a:ext uri="{FF2B5EF4-FFF2-40B4-BE49-F238E27FC236}">
                <a16:creationId xmlns:a16="http://schemas.microsoft.com/office/drawing/2014/main" id="{FFB9E8A1-1D04-70D5-CFB0-BD7E9FE3ACBF}"/>
              </a:ext>
            </a:extLst>
          </p:cNvPr>
          <p:cNvPicPr>
            <a:picLocks noChangeAspect="1"/>
          </p:cNvPicPr>
          <p:nvPr userDrawn="1"/>
        </p:nvPicPr>
        <p:blipFill>
          <a:blip r:embed="rId6"/>
          <a:stretch>
            <a:fillRect/>
          </a:stretch>
        </p:blipFill>
        <p:spPr>
          <a:xfrm>
            <a:off x="1910531" y="3475635"/>
            <a:ext cx="514501" cy="514501"/>
          </a:xfrm>
          <a:prstGeom prst="rect">
            <a:avLst/>
          </a:prstGeom>
        </p:spPr>
      </p:pic>
      <p:sp>
        <p:nvSpPr>
          <p:cNvPr id="26" name="Content Placeholder 2">
            <a:extLst>
              <a:ext uri="{FF2B5EF4-FFF2-40B4-BE49-F238E27FC236}">
                <a16:creationId xmlns:a16="http://schemas.microsoft.com/office/drawing/2014/main" id="{BA8D40C4-0C83-0DBC-1A25-11A6B4B2C0B6}"/>
              </a:ext>
            </a:extLst>
          </p:cNvPr>
          <p:cNvSpPr txBox="1">
            <a:spLocks/>
          </p:cNvSpPr>
          <p:nvPr userDrawn="1"/>
        </p:nvSpPr>
        <p:spPr>
          <a:xfrm>
            <a:off x="8322542" y="2185985"/>
            <a:ext cx="2755542" cy="586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a:t>
            </a: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SanteeCooper</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7" name="Content Placeholder 2">
            <a:extLst>
              <a:ext uri="{FF2B5EF4-FFF2-40B4-BE49-F238E27FC236}">
                <a16:creationId xmlns:a16="http://schemas.microsoft.com/office/drawing/2014/main" id="{83566EF9-4A0E-CD31-3BDA-82CCB5CFF3A0}"/>
              </a:ext>
            </a:extLst>
          </p:cNvPr>
          <p:cNvSpPr txBox="1">
            <a:spLocks/>
          </p:cNvSpPr>
          <p:nvPr userDrawn="1"/>
        </p:nvSpPr>
        <p:spPr>
          <a:xfrm>
            <a:off x="3910237" y="4857126"/>
            <a:ext cx="5578327" cy="586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linkedin.com</a:t>
            </a: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/company/</a:t>
            </a: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santeecooper</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8" name="Content Placeholder 2">
            <a:extLst>
              <a:ext uri="{FF2B5EF4-FFF2-40B4-BE49-F238E27FC236}">
                <a16:creationId xmlns:a16="http://schemas.microsoft.com/office/drawing/2014/main" id="{0ABD4BF6-E99D-D2D2-93A7-62BFBB37DB10}"/>
              </a:ext>
            </a:extLst>
          </p:cNvPr>
          <p:cNvSpPr txBox="1">
            <a:spLocks/>
          </p:cNvSpPr>
          <p:nvPr userDrawn="1"/>
        </p:nvSpPr>
        <p:spPr>
          <a:xfrm>
            <a:off x="2457749" y="3525465"/>
            <a:ext cx="3057563" cy="586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a:t>
            </a: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SanteeCooperTV</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9" name="Rounded Rectangle 23">
            <a:extLst>
              <a:ext uri="{FF2B5EF4-FFF2-40B4-BE49-F238E27FC236}">
                <a16:creationId xmlns:a16="http://schemas.microsoft.com/office/drawing/2014/main" id="{A1580DAF-308A-0B32-3AD7-773B9C35062F}"/>
              </a:ext>
            </a:extLst>
          </p:cNvPr>
          <p:cNvSpPr/>
          <p:nvPr userDrawn="1"/>
        </p:nvSpPr>
        <p:spPr>
          <a:xfrm>
            <a:off x="1051154" y="1953535"/>
            <a:ext cx="4464158"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0" name="Picture 29" descr="A white globe on a green background&#10;&#10;Description automatically generated">
            <a:extLst>
              <a:ext uri="{FF2B5EF4-FFF2-40B4-BE49-F238E27FC236}">
                <a16:creationId xmlns:a16="http://schemas.microsoft.com/office/drawing/2014/main" id="{9B4871BE-3039-A754-AFA2-D18ADCB86BD1}"/>
              </a:ext>
            </a:extLst>
          </p:cNvPr>
          <p:cNvPicPr>
            <a:picLocks noChangeAspect="1"/>
          </p:cNvPicPr>
          <p:nvPr userDrawn="1"/>
        </p:nvPicPr>
        <p:blipFill>
          <a:blip r:embed="rId7"/>
          <a:stretch>
            <a:fillRect/>
          </a:stretch>
        </p:blipFill>
        <p:spPr>
          <a:xfrm>
            <a:off x="1397437" y="2112735"/>
            <a:ext cx="514502" cy="514502"/>
          </a:xfrm>
          <a:prstGeom prst="rect">
            <a:avLst/>
          </a:prstGeom>
        </p:spPr>
      </p:pic>
      <p:sp>
        <p:nvSpPr>
          <p:cNvPr id="31" name="Content Placeholder 2">
            <a:extLst>
              <a:ext uri="{FF2B5EF4-FFF2-40B4-BE49-F238E27FC236}">
                <a16:creationId xmlns:a16="http://schemas.microsoft.com/office/drawing/2014/main" id="{C83E2A76-A7C9-BEEB-F8CE-BDDE7E024859}"/>
              </a:ext>
            </a:extLst>
          </p:cNvPr>
          <p:cNvSpPr txBox="1">
            <a:spLocks/>
          </p:cNvSpPr>
          <p:nvPr userDrawn="1"/>
        </p:nvSpPr>
        <p:spPr>
          <a:xfrm>
            <a:off x="1951210" y="2164489"/>
            <a:ext cx="3691482" cy="586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www.santeecooper.com</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 name="Rounded Rectangle 23">
            <a:extLst>
              <a:ext uri="{FF2B5EF4-FFF2-40B4-BE49-F238E27FC236}">
                <a16:creationId xmlns:a16="http://schemas.microsoft.com/office/drawing/2014/main" id="{89F539F0-98DE-0C26-ECDD-8B77AC3CFACC}"/>
              </a:ext>
            </a:extLst>
          </p:cNvPr>
          <p:cNvSpPr/>
          <p:nvPr userDrawn="1"/>
        </p:nvSpPr>
        <p:spPr>
          <a:xfrm>
            <a:off x="5720876" y="3316434"/>
            <a:ext cx="4921492"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Picture 6" descr="A white globe on a green background&#10;&#10;Description automatically generated">
            <a:extLst>
              <a:ext uri="{FF2B5EF4-FFF2-40B4-BE49-F238E27FC236}">
                <a16:creationId xmlns:a16="http://schemas.microsoft.com/office/drawing/2014/main" id="{9B222E9B-899D-DD10-C6CB-91FD137BCE2C}"/>
              </a:ext>
            </a:extLst>
          </p:cNvPr>
          <p:cNvPicPr>
            <a:picLocks noChangeAspect="1"/>
          </p:cNvPicPr>
          <p:nvPr userDrawn="1"/>
        </p:nvPicPr>
        <p:blipFill>
          <a:blip r:embed="rId7"/>
          <a:stretch>
            <a:fillRect/>
          </a:stretch>
        </p:blipFill>
        <p:spPr>
          <a:xfrm>
            <a:off x="6067160" y="3475634"/>
            <a:ext cx="514502" cy="514502"/>
          </a:xfrm>
          <a:prstGeom prst="rect">
            <a:avLst/>
          </a:prstGeom>
        </p:spPr>
      </p:pic>
      <p:sp>
        <p:nvSpPr>
          <p:cNvPr id="8" name="Content Placeholder 2">
            <a:extLst>
              <a:ext uri="{FF2B5EF4-FFF2-40B4-BE49-F238E27FC236}">
                <a16:creationId xmlns:a16="http://schemas.microsoft.com/office/drawing/2014/main" id="{68202239-0397-8841-D859-BD2F3728D0B2}"/>
              </a:ext>
            </a:extLst>
          </p:cNvPr>
          <p:cNvSpPr txBox="1">
            <a:spLocks/>
          </p:cNvSpPr>
          <p:nvPr userDrawn="1"/>
        </p:nvSpPr>
        <p:spPr>
          <a:xfrm>
            <a:off x="6651785" y="3439475"/>
            <a:ext cx="3990583" cy="5868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thecoop.santeecooper.com</a:t>
            </a:r>
          </a:p>
        </p:txBody>
      </p:sp>
      <p:pic>
        <p:nvPicPr>
          <p:cNvPr id="11" name="Picture 10" descr="A logo for an anniversary&#10;&#10;Description automatically generated">
            <a:extLst>
              <a:ext uri="{FF2B5EF4-FFF2-40B4-BE49-F238E27FC236}">
                <a16:creationId xmlns:a16="http://schemas.microsoft.com/office/drawing/2014/main" id="{7D9B0BE0-9D59-51F8-D315-367AB80EFD74}"/>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14" name="Rectangle 13">
            <a:extLst>
              <a:ext uri="{FF2B5EF4-FFF2-40B4-BE49-F238E27FC236}">
                <a16:creationId xmlns:a16="http://schemas.microsoft.com/office/drawing/2014/main" id="{D57B26AD-A873-A5B2-B992-BC4679BD1F39}"/>
              </a:ext>
            </a:extLst>
          </p:cNvPr>
          <p:cNvSpPr/>
          <p:nvPr userDrawn="1"/>
        </p:nvSpPr>
        <p:spPr>
          <a:xfrm>
            <a:off x="591616" y="1047432"/>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9F1B3CCE-960A-D533-792B-7AA183BD23F2}"/>
              </a:ext>
            </a:extLst>
          </p:cNvPr>
          <p:cNvSpPr txBox="1"/>
          <p:nvPr userDrawn="1"/>
        </p:nvSpPr>
        <p:spPr>
          <a:xfrm>
            <a:off x="591616" y="331233"/>
            <a:ext cx="7011779" cy="707886"/>
          </a:xfrm>
          <a:prstGeom prst="rect">
            <a:avLst/>
          </a:prstGeom>
          <a:noFill/>
        </p:spPr>
        <p:txBody>
          <a:bodyPr wrap="square" rtlCol="0" anchor="ctr">
            <a:spAutoFit/>
          </a:bodyPr>
          <a:lstStyle/>
          <a:p>
            <a:r>
              <a:rPr lang="en-US" sz="4000" dirty="0">
                <a:solidFill>
                  <a:srgbClr val="005739"/>
                </a:solidFill>
                <a:latin typeface="Helvectia"/>
              </a:rPr>
              <a:t>Connect With Us</a:t>
            </a:r>
          </a:p>
        </p:txBody>
      </p:sp>
      <p:sp>
        <p:nvSpPr>
          <p:cNvPr id="5" name="Slide Number Placeholder 3">
            <a:extLst>
              <a:ext uri="{FF2B5EF4-FFF2-40B4-BE49-F238E27FC236}">
                <a16:creationId xmlns:a16="http://schemas.microsoft.com/office/drawing/2014/main" id="{6112B298-261A-4615-F20B-9EBFCB9BA4DF}"/>
              </a:ext>
            </a:extLst>
          </p:cNvPr>
          <p:cNvSpPr>
            <a:spLocks noGrp="1"/>
          </p:cNvSpPr>
          <p:nvPr>
            <p:ph type="sldNum" sz="quarter" idx="4"/>
          </p:nvPr>
        </p:nvSpPr>
        <p:spPr>
          <a:xfrm>
            <a:off x="11504645" y="6419461"/>
            <a:ext cx="497657" cy="271428"/>
          </a:xfrm>
          <a:prstGeom prst="rect">
            <a:avLst/>
          </a:prstGeom>
        </p:spPr>
        <p:txBody>
          <a:bodyPr vert="horz" lIns="91440" tIns="45720" rIns="91440" bIns="45720" rtlCol="0" anchor="ctr"/>
          <a:lstStyle>
            <a:lvl1pPr algn="ctr">
              <a:defRPr sz="1100">
                <a:solidFill>
                  <a:schemeClr val="tx1">
                    <a:tint val="82000"/>
                  </a:schemeClr>
                </a:solidFill>
              </a:defRPr>
            </a:lvl1pPr>
          </a:lstStyle>
          <a:p>
            <a:pPr>
              <a:defRPr/>
            </a:pPr>
            <a:fld id="{1A951297-8CCC-4A26-AC71-407E7D421F64}" type="slidenum">
              <a:rPr lang="en-US" smtClean="0">
                <a:solidFill>
                  <a:prstClr val="black">
                    <a:tint val="82000"/>
                  </a:prstClr>
                </a:solidFill>
              </a:rPr>
              <a:pPr>
                <a:defRPr/>
              </a:pPr>
              <a:t>‹#›</a:t>
            </a:fld>
            <a:endParaRPr lang="en-US" dirty="0">
              <a:solidFill>
                <a:prstClr val="black">
                  <a:tint val="82000"/>
                </a:prstClr>
              </a:solidFill>
            </a:endParaRPr>
          </a:p>
        </p:txBody>
      </p:sp>
    </p:spTree>
    <p:extLst>
      <p:ext uri="{BB962C8B-B14F-4D97-AF65-F5344CB8AC3E}">
        <p14:creationId xmlns:p14="http://schemas.microsoft.com/office/powerpoint/2010/main" val="345620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ineman - Simple">
    <p:bg>
      <p:bgPr>
        <a:solidFill>
          <a:schemeClr val="bg1">
            <a:alpha val="99000"/>
          </a:schemeClr>
        </a:solidFill>
        <a:effectLst/>
      </p:bgPr>
    </p:bg>
    <p:spTree>
      <p:nvGrpSpPr>
        <p:cNvPr id="1" name=""/>
        <p:cNvGrpSpPr/>
        <p:nvPr/>
      </p:nvGrpSpPr>
      <p:grpSpPr>
        <a:xfrm>
          <a:off x="0" y="0"/>
          <a:ext cx="0" cy="0"/>
          <a:chOff x="0" y="0"/>
          <a:chExt cx="0" cy="0"/>
        </a:xfrm>
      </p:grpSpPr>
      <p:pic>
        <p:nvPicPr>
          <p:cNvPr id="8" name="Picture 7" descr="A person climbing a power pole&#10;&#10;Description automatically generated">
            <a:extLst>
              <a:ext uri="{FF2B5EF4-FFF2-40B4-BE49-F238E27FC236}">
                <a16:creationId xmlns:a16="http://schemas.microsoft.com/office/drawing/2014/main" id="{B9D89B24-BFE5-631D-3992-74FBCC652DA3}"/>
              </a:ext>
            </a:extLst>
          </p:cNvPr>
          <p:cNvPicPr>
            <a:picLocks noChangeAspect="1"/>
          </p:cNvPicPr>
          <p:nvPr userDrawn="1"/>
        </p:nvPicPr>
        <p:blipFill rotWithShape="1">
          <a:blip r:embed="rId2">
            <a:lum bright="70000" contrast="-70000"/>
            <a:alphaModFix amt="85000"/>
            <a:extLst>
              <a:ext uri="{BEBA8EAE-BF5A-486C-A8C5-ECC9F3942E4B}">
                <a14:imgProps xmlns:a14="http://schemas.microsoft.com/office/drawing/2010/main">
                  <a14:imgLayer r:embed="rId3">
                    <a14:imgEffect>
                      <a14:colorTemperature colorTemp="11500"/>
                    </a14:imgEffect>
                    <a14:imgEffect>
                      <a14:saturation sat="107000"/>
                    </a14:imgEffect>
                  </a14:imgLayer>
                </a14:imgProps>
              </a:ext>
              <a:ext uri="{28A0092B-C50C-407E-A947-70E740481C1C}">
                <a14:useLocalDpi xmlns:a14="http://schemas.microsoft.com/office/drawing/2010/main" val="0"/>
              </a:ext>
            </a:extLst>
          </a:blip>
          <a:srcRect l="1207" t="10147" r="53527" b="466"/>
          <a:stretch/>
        </p:blipFill>
        <p:spPr>
          <a:xfrm>
            <a:off x="-1" y="151972"/>
            <a:ext cx="3955975" cy="6510131"/>
          </a:xfrm>
          <a:prstGeom prst="rect">
            <a:avLst/>
          </a:prstGeom>
        </p:spPr>
      </p:pic>
      <p:sp>
        <p:nvSpPr>
          <p:cNvPr id="9" name="Rectangle 8">
            <a:extLst>
              <a:ext uri="{FF2B5EF4-FFF2-40B4-BE49-F238E27FC236}">
                <a16:creationId xmlns:a16="http://schemas.microsoft.com/office/drawing/2014/main" id="{26527905-E47D-CC49-45D2-44235903FE4C}"/>
              </a:ext>
            </a:extLst>
          </p:cNvPr>
          <p:cNvSpPr/>
          <p:nvPr userDrawn="1"/>
        </p:nvSpPr>
        <p:spPr>
          <a:xfrm>
            <a:off x="-2" y="6546008"/>
            <a:ext cx="12192000" cy="32004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Title 1">
            <a:extLst>
              <a:ext uri="{FF2B5EF4-FFF2-40B4-BE49-F238E27FC236}">
                <a16:creationId xmlns:a16="http://schemas.microsoft.com/office/drawing/2014/main" id="{A2F6EAC9-3DF1-CBAD-8B2B-4616A12A3FB8}"/>
              </a:ext>
            </a:extLst>
          </p:cNvPr>
          <p:cNvSpPr>
            <a:spLocks noGrp="1"/>
          </p:cNvSpPr>
          <p:nvPr>
            <p:ph type="title"/>
          </p:nvPr>
        </p:nvSpPr>
        <p:spPr>
          <a:xfrm>
            <a:off x="4059218" y="2975912"/>
            <a:ext cx="8024637" cy="1225679"/>
          </a:xfrm>
          <a:effectLst/>
        </p:spPr>
        <p:txBody>
          <a:bodyPr anchor="b">
            <a:normAutofit/>
          </a:bodyPr>
          <a:lstStyle>
            <a:lvl1pPr>
              <a:defRPr sz="4800">
                <a:solidFill>
                  <a:srgbClr val="006224"/>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3E1E7561-C43F-8998-AAF1-6BA9A97E85A4}"/>
              </a:ext>
            </a:extLst>
          </p:cNvPr>
          <p:cNvSpPr/>
          <p:nvPr userDrawn="1"/>
        </p:nvSpPr>
        <p:spPr>
          <a:xfrm>
            <a:off x="0" y="6632270"/>
            <a:ext cx="12192000" cy="45720"/>
          </a:xfrm>
          <a:prstGeom prst="rect">
            <a:avLst/>
          </a:prstGeom>
          <a:solidFill>
            <a:srgbClr val="6CB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FFD23C0D-978A-4519-6476-CDB9C51BFB70}"/>
              </a:ext>
            </a:extLst>
          </p:cNvPr>
          <p:cNvSpPr/>
          <p:nvPr userDrawn="1"/>
        </p:nvSpPr>
        <p:spPr>
          <a:xfrm>
            <a:off x="0" y="-35856"/>
            <a:ext cx="12192000" cy="32004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F628B562-F274-1958-705D-E7A6409D2183}"/>
              </a:ext>
            </a:extLst>
          </p:cNvPr>
          <p:cNvSpPr/>
          <p:nvPr userDrawn="1"/>
        </p:nvSpPr>
        <p:spPr>
          <a:xfrm>
            <a:off x="-2" y="144594"/>
            <a:ext cx="12192000" cy="45720"/>
          </a:xfrm>
          <a:prstGeom prst="rect">
            <a:avLst/>
          </a:prstGeom>
          <a:solidFill>
            <a:srgbClr val="6CB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 name="Picture 1" descr="A logo for an anniversary&#10;&#10;Description automatically generated">
            <a:extLst>
              <a:ext uri="{FF2B5EF4-FFF2-40B4-BE49-F238E27FC236}">
                <a16:creationId xmlns:a16="http://schemas.microsoft.com/office/drawing/2014/main" id="{F7B99053-3990-BD4C-52CA-63280971515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436" b="34062"/>
          <a:stretch/>
        </p:blipFill>
        <p:spPr>
          <a:xfrm>
            <a:off x="9577129" y="323575"/>
            <a:ext cx="2506726" cy="914400"/>
          </a:xfrm>
          <a:prstGeom prst="rect">
            <a:avLst/>
          </a:prstGeom>
        </p:spPr>
      </p:pic>
      <p:sp>
        <p:nvSpPr>
          <p:cNvPr id="3" name="Text Placeholder 7">
            <a:extLst>
              <a:ext uri="{FF2B5EF4-FFF2-40B4-BE49-F238E27FC236}">
                <a16:creationId xmlns:a16="http://schemas.microsoft.com/office/drawing/2014/main" id="{F6C8E094-F578-88AF-E10D-9136AAD0FA40}"/>
              </a:ext>
            </a:extLst>
          </p:cNvPr>
          <p:cNvSpPr>
            <a:spLocks noGrp="1"/>
          </p:cNvSpPr>
          <p:nvPr>
            <p:ph type="body" sz="quarter" idx="10"/>
          </p:nvPr>
        </p:nvSpPr>
        <p:spPr>
          <a:xfrm>
            <a:off x="4057345" y="4230002"/>
            <a:ext cx="8033282" cy="744897"/>
          </a:xfrm>
          <a:effectLst/>
        </p:spPr>
        <p:txBody>
          <a:bodyPr anchor="ctr"/>
          <a:lstStyle>
            <a:lvl1pPr marL="0" indent="0" algn="l">
              <a:buNone/>
              <a:defRPr/>
            </a:lvl1pPr>
          </a:lstStyle>
          <a:p>
            <a:pPr lvl="0"/>
            <a:r>
              <a:rPr lang="en-US"/>
              <a:t>Click to edit Master text styles</a:t>
            </a:r>
          </a:p>
        </p:txBody>
      </p:sp>
    </p:spTree>
    <p:extLst>
      <p:ext uri="{BB962C8B-B14F-4D97-AF65-F5344CB8AC3E}">
        <p14:creationId xmlns:p14="http://schemas.microsoft.com/office/powerpoint/2010/main" val="12045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Sim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F8E86-50A1-E6F4-0B37-9FC46C1CE7C3}"/>
              </a:ext>
            </a:extLst>
          </p:cNvPr>
          <p:cNvSpPr/>
          <p:nvPr userDrawn="1"/>
        </p:nvSpPr>
        <p:spPr>
          <a:xfrm>
            <a:off x="0" y="6637227"/>
            <a:ext cx="12207240" cy="22860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 name="Picture 9" descr="A logo for an anniversary&#10;&#10;Description automatically generated">
            <a:extLst>
              <a:ext uri="{FF2B5EF4-FFF2-40B4-BE49-F238E27FC236}">
                <a16:creationId xmlns:a16="http://schemas.microsoft.com/office/drawing/2014/main" id="{E8688678-9DBE-9F32-BD6C-4C8E257EC3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13" name="Rectangle 12">
            <a:extLst>
              <a:ext uri="{FF2B5EF4-FFF2-40B4-BE49-F238E27FC236}">
                <a16:creationId xmlns:a16="http://schemas.microsoft.com/office/drawing/2014/main" id="{FFD23C0D-978A-4519-6476-CDB9C51BFB70}"/>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D8B20729-BBE7-A9C5-2EA4-5BA2FDDBACBA}"/>
              </a:ext>
            </a:extLst>
          </p:cNvPr>
          <p:cNvSpPr/>
          <p:nvPr userDrawn="1"/>
        </p:nvSpPr>
        <p:spPr>
          <a:xfrm>
            <a:off x="591616" y="1047430"/>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E21CD8C-3763-6D52-E25B-22F50CEF6428}"/>
              </a:ext>
            </a:extLst>
          </p:cNvPr>
          <p:cNvSpPr>
            <a:spLocks noGrp="1"/>
          </p:cNvSpPr>
          <p:nvPr>
            <p:ph type="title"/>
          </p:nvPr>
        </p:nvSpPr>
        <p:spPr>
          <a:xfrm>
            <a:off x="591616" y="161693"/>
            <a:ext cx="7894834" cy="1022940"/>
          </a:xfrm>
        </p:spPr>
        <p:txBody>
          <a:bodyPr>
            <a:normAutofit/>
          </a:bodyPr>
          <a:lstStyle>
            <a:lvl1pPr>
              <a:defRPr sz="4000">
                <a:solidFill>
                  <a:srgbClr val="006224"/>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EA015E6E-2A4C-BE23-90E5-81EEB2894EA1}"/>
              </a:ext>
            </a:extLst>
          </p:cNvPr>
          <p:cNvSpPr/>
          <p:nvPr userDrawn="1"/>
        </p:nvSpPr>
        <p:spPr>
          <a:xfrm flipV="1">
            <a:off x="0" y="6717209"/>
            <a:ext cx="11887200" cy="36576"/>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Content Placeholder 8">
            <a:extLst>
              <a:ext uri="{FF2B5EF4-FFF2-40B4-BE49-F238E27FC236}">
                <a16:creationId xmlns:a16="http://schemas.microsoft.com/office/drawing/2014/main" id="{6419B95F-CF21-97DE-4F11-C5E85CF913BD}"/>
              </a:ext>
            </a:extLst>
          </p:cNvPr>
          <p:cNvSpPr>
            <a:spLocks noGrp="1"/>
          </p:cNvSpPr>
          <p:nvPr>
            <p:ph sz="quarter" idx="10"/>
          </p:nvPr>
        </p:nvSpPr>
        <p:spPr>
          <a:xfrm>
            <a:off x="449288" y="1357313"/>
            <a:ext cx="11293424" cy="4950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4">
            <a:extLst>
              <a:ext uri="{FF2B5EF4-FFF2-40B4-BE49-F238E27FC236}">
                <a16:creationId xmlns:a16="http://schemas.microsoft.com/office/drawing/2014/main" id="{01A0E770-C08F-8BF4-DF99-45634EA0BB67}"/>
              </a:ext>
            </a:extLst>
          </p:cNvPr>
          <p:cNvSpPr txBox="1">
            <a:spLocks/>
          </p:cNvSpPr>
          <p:nvPr userDrawn="1"/>
        </p:nvSpPr>
        <p:spPr>
          <a:xfrm>
            <a:off x="11663265" y="6466758"/>
            <a:ext cx="409385" cy="287027"/>
          </a:xfrm>
          <a:prstGeom prst="rect">
            <a:avLst/>
          </a:prstGeom>
          <a:solidFill>
            <a:srgbClr val="6CB33E"/>
          </a:solidFill>
          <a:effectLst>
            <a:outerShdw blurRad="50800" dist="38100" dir="2700000" algn="tl" rotWithShape="0">
              <a:prstClr val="black">
                <a:alpha val="40000"/>
              </a:prstClr>
            </a:outerShdw>
          </a:effectLst>
        </p:spPr>
        <p:txBody>
          <a:bodyPr vert="horz" lIns="91440" tIns="45720" rIns="91440" bIns="45720" rtlCol="0" anchor="ctr"/>
          <a:lstStyle>
            <a:defPPr>
              <a:defRPr lang="en-US"/>
            </a:defPPr>
            <a:lvl1pPr marL="0" algn="ctr" defTabSz="914400" rtl="0" eaLnBrk="1" latinLnBrk="0" hangingPunct="1">
              <a:defRPr sz="1400" kern="1200">
                <a:solidFill>
                  <a:srgbClr val="00622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FBFCDF1-4CE0-48A1-9042-F4657A0AC0B1}" type="slidenum">
              <a:rPr kumimoji="0" lang="en-US" sz="1100" b="0" i="0" u="none" strike="noStrike" kern="1200" cap="none" spc="0" normalizeH="0" baseline="0" noProof="0" smtClean="0">
                <a:ln>
                  <a:noFill/>
                </a:ln>
                <a:solidFill>
                  <a:srgbClr val="006224"/>
                </a:solidFill>
                <a:effectLst/>
                <a:uLnTx/>
                <a:uFillTx/>
                <a:latin typeface="Aptos" panose="021100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6224"/>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564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Text - Sim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88DC918-3B57-53CB-06DD-36D6C53C17CA}"/>
              </a:ext>
            </a:extLst>
          </p:cNvPr>
          <p:cNvSpPr/>
          <p:nvPr userDrawn="1"/>
        </p:nvSpPr>
        <p:spPr>
          <a:xfrm>
            <a:off x="0" y="6637227"/>
            <a:ext cx="12207240" cy="22860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FFD23C0D-978A-4519-6476-CDB9C51BFB70}"/>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D8B20729-BBE7-A9C5-2EA4-5BA2FDDBACBA}"/>
              </a:ext>
            </a:extLst>
          </p:cNvPr>
          <p:cNvSpPr/>
          <p:nvPr userDrawn="1"/>
        </p:nvSpPr>
        <p:spPr>
          <a:xfrm>
            <a:off x="591616" y="1047430"/>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E21CD8C-3763-6D52-E25B-22F50CEF6428}"/>
              </a:ext>
            </a:extLst>
          </p:cNvPr>
          <p:cNvSpPr>
            <a:spLocks noGrp="1"/>
          </p:cNvSpPr>
          <p:nvPr>
            <p:ph type="title"/>
          </p:nvPr>
        </p:nvSpPr>
        <p:spPr>
          <a:xfrm>
            <a:off x="591616" y="161284"/>
            <a:ext cx="7894834" cy="1022940"/>
          </a:xfrm>
        </p:spPr>
        <p:txBody>
          <a:bodyPr>
            <a:normAutofit/>
          </a:bodyPr>
          <a:lstStyle>
            <a:lvl1pPr>
              <a:defRPr sz="4000">
                <a:solidFill>
                  <a:srgbClr val="005739"/>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3B56FCD0-F2C5-79C9-7440-138D633D5056}"/>
              </a:ext>
            </a:extLst>
          </p:cNvPr>
          <p:cNvSpPr>
            <a:spLocks noGrp="1"/>
          </p:cNvSpPr>
          <p:nvPr>
            <p:ph type="body" sz="quarter" idx="10"/>
          </p:nvPr>
        </p:nvSpPr>
        <p:spPr>
          <a:xfrm>
            <a:off x="468313" y="1304925"/>
            <a:ext cx="11137900" cy="5140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logo for an anniversary&#10;&#10;Description automatically generated">
            <a:extLst>
              <a:ext uri="{FF2B5EF4-FFF2-40B4-BE49-F238E27FC236}">
                <a16:creationId xmlns:a16="http://schemas.microsoft.com/office/drawing/2014/main" id="{46F06B61-105E-179D-D2E3-EC44BDDC48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9" name="Rectangle 8">
            <a:extLst>
              <a:ext uri="{FF2B5EF4-FFF2-40B4-BE49-F238E27FC236}">
                <a16:creationId xmlns:a16="http://schemas.microsoft.com/office/drawing/2014/main" id="{37B29338-DF80-A00B-6CB7-676E1F1F4677}"/>
              </a:ext>
            </a:extLst>
          </p:cNvPr>
          <p:cNvSpPr/>
          <p:nvPr userDrawn="1"/>
        </p:nvSpPr>
        <p:spPr>
          <a:xfrm flipV="1">
            <a:off x="0" y="6717209"/>
            <a:ext cx="11887200" cy="36576"/>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14">
            <a:extLst>
              <a:ext uri="{FF2B5EF4-FFF2-40B4-BE49-F238E27FC236}">
                <a16:creationId xmlns:a16="http://schemas.microsoft.com/office/drawing/2014/main" id="{18269488-A060-14C0-4BC7-CEA6F5D34362}"/>
              </a:ext>
            </a:extLst>
          </p:cNvPr>
          <p:cNvSpPr txBox="1">
            <a:spLocks/>
          </p:cNvSpPr>
          <p:nvPr userDrawn="1"/>
        </p:nvSpPr>
        <p:spPr>
          <a:xfrm>
            <a:off x="11663265" y="6466758"/>
            <a:ext cx="409385" cy="287027"/>
          </a:xfrm>
          <a:prstGeom prst="rect">
            <a:avLst/>
          </a:prstGeom>
          <a:solidFill>
            <a:srgbClr val="6CB33E"/>
          </a:solidFill>
          <a:effectLst>
            <a:outerShdw blurRad="50800" dist="38100" dir="2700000" algn="tl" rotWithShape="0">
              <a:prstClr val="black">
                <a:alpha val="40000"/>
              </a:prstClr>
            </a:outerShdw>
          </a:effectLst>
        </p:spPr>
        <p:txBody>
          <a:bodyPr vert="horz" lIns="91440" tIns="45720" rIns="91440" bIns="45720" rtlCol="0" anchor="ctr"/>
          <a:lstStyle>
            <a:defPPr>
              <a:defRPr lang="en-US"/>
            </a:defPPr>
            <a:lvl1pPr marL="0" algn="ctr" defTabSz="914400" rtl="0" eaLnBrk="1" latinLnBrk="0" hangingPunct="1">
              <a:defRPr sz="1400" kern="1200">
                <a:solidFill>
                  <a:srgbClr val="00622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FBFCDF1-4CE0-48A1-9042-F4657A0AC0B1}" type="slidenum">
              <a:rPr kumimoji="0" lang="en-US" sz="1100" b="0" i="0" u="none" strike="noStrike" kern="1200" cap="none" spc="0" normalizeH="0" baseline="0" noProof="0" smtClean="0">
                <a:ln>
                  <a:noFill/>
                </a:ln>
                <a:solidFill>
                  <a:srgbClr val="006224"/>
                </a:solidFill>
                <a:effectLst/>
                <a:uLnTx/>
                <a:uFillTx/>
                <a:latin typeface="Aptos" panose="021100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6224"/>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17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al Content - Simp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105132-46AF-7245-F0F1-EEC8818DD127}"/>
              </a:ext>
            </a:extLst>
          </p:cNvPr>
          <p:cNvSpPr/>
          <p:nvPr userDrawn="1"/>
        </p:nvSpPr>
        <p:spPr>
          <a:xfrm>
            <a:off x="0" y="6637227"/>
            <a:ext cx="12207240" cy="22860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FFD23C0D-978A-4519-6476-CDB9C51BFB70}"/>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D8B20729-BBE7-A9C5-2EA4-5BA2FDDBACBA}"/>
              </a:ext>
            </a:extLst>
          </p:cNvPr>
          <p:cNvSpPr/>
          <p:nvPr userDrawn="1"/>
        </p:nvSpPr>
        <p:spPr>
          <a:xfrm>
            <a:off x="591616" y="1047430"/>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E21CD8C-3763-6D52-E25B-22F50CEF6428}"/>
              </a:ext>
            </a:extLst>
          </p:cNvPr>
          <p:cNvSpPr>
            <a:spLocks noGrp="1"/>
          </p:cNvSpPr>
          <p:nvPr>
            <p:ph type="title"/>
          </p:nvPr>
        </p:nvSpPr>
        <p:spPr>
          <a:xfrm>
            <a:off x="591616" y="167076"/>
            <a:ext cx="7894834" cy="1022940"/>
          </a:xfrm>
        </p:spPr>
        <p:txBody>
          <a:bodyPr>
            <a:normAutofit/>
          </a:bodyPr>
          <a:lstStyle>
            <a:lvl1pPr>
              <a:defRPr sz="4000" b="0">
                <a:solidFill>
                  <a:srgbClr val="005739"/>
                </a:solidFill>
                <a:latin typeface="Helvectia"/>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3B56FCD0-F2C5-79C9-7440-138D633D5056}"/>
              </a:ext>
            </a:extLst>
          </p:cNvPr>
          <p:cNvSpPr>
            <a:spLocks noGrp="1"/>
          </p:cNvSpPr>
          <p:nvPr>
            <p:ph type="body" sz="quarter" idx="10"/>
          </p:nvPr>
        </p:nvSpPr>
        <p:spPr>
          <a:xfrm>
            <a:off x="6102825" y="1279158"/>
            <a:ext cx="5507514" cy="5151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BE4AF24A-25D0-136A-91D6-C59EE30BA70E}"/>
              </a:ext>
            </a:extLst>
          </p:cNvPr>
          <p:cNvSpPr>
            <a:spLocks noGrp="1"/>
          </p:cNvSpPr>
          <p:nvPr>
            <p:ph sz="quarter" idx="11"/>
          </p:nvPr>
        </p:nvSpPr>
        <p:spPr>
          <a:xfrm>
            <a:off x="468313" y="1279939"/>
            <a:ext cx="5508538" cy="5151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logo for an anniversary&#10;&#10;Description automatically generated">
            <a:extLst>
              <a:ext uri="{FF2B5EF4-FFF2-40B4-BE49-F238E27FC236}">
                <a16:creationId xmlns:a16="http://schemas.microsoft.com/office/drawing/2014/main" id="{E8064ED6-5AFF-E4AE-8745-ACAE847FBF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14" name="Rectangle 13">
            <a:extLst>
              <a:ext uri="{FF2B5EF4-FFF2-40B4-BE49-F238E27FC236}">
                <a16:creationId xmlns:a16="http://schemas.microsoft.com/office/drawing/2014/main" id="{D6FF5558-9090-BD80-63BF-0FC61F7A4CCA}"/>
              </a:ext>
            </a:extLst>
          </p:cNvPr>
          <p:cNvSpPr/>
          <p:nvPr userDrawn="1"/>
        </p:nvSpPr>
        <p:spPr>
          <a:xfrm flipV="1">
            <a:off x="0" y="6717209"/>
            <a:ext cx="11887200" cy="36576"/>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14">
            <a:extLst>
              <a:ext uri="{FF2B5EF4-FFF2-40B4-BE49-F238E27FC236}">
                <a16:creationId xmlns:a16="http://schemas.microsoft.com/office/drawing/2014/main" id="{A3692CEE-CF42-D882-E367-39BEA848BBBD}"/>
              </a:ext>
            </a:extLst>
          </p:cNvPr>
          <p:cNvSpPr txBox="1">
            <a:spLocks/>
          </p:cNvSpPr>
          <p:nvPr userDrawn="1"/>
        </p:nvSpPr>
        <p:spPr>
          <a:xfrm>
            <a:off x="11663265" y="6466758"/>
            <a:ext cx="409385" cy="287027"/>
          </a:xfrm>
          <a:prstGeom prst="rect">
            <a:avLst/>
          </a:prstGeom>
          <a:solidFill>
            <a:srgbClr val="6CB33E"/>
          </a:solidFill>
          <a:effectLst>
            <a:outerShdw blurRad="50800" dist="38100" dir="2700000" algn="tl" rotWithShape="0">
              <a:prstClr val="black">
                <a:alpha val="40000"/>
              </a:prstClr>
            </a:outerShdw>
          </a:effectLst>
        </p:spPr>
        <p:txBody>
          <a:bodyPr vert="horz" lIns="91440" tIns="45720" rIns="91440" bIns="45720" rtlCol="0" anchor="ctr"/>
          <a:lstStyle>
            <a:defPPr>
              <a:defRPr lang="en-US"/>
            </a:defPPr>
            <a:lvl1pPr marL="0" algn="ctr" defTabSz="914400" rtl="0" eaLnBrk="1" latinLnBrk="0" hangingPunct="1">
              <a:defRPr sz="1400" kern="1200">
                <a:solidFill>
                  <a:srgbClr val="00622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FBFCDF1-4CE0-48A1-9042-F4657A0AC0B1}" type="slidenum">
              <a:rPr kumimoji="0" lang="en-US" sz="1100" b="0" i="0" u="none" strike="noStrike" kern="1200" cap="none" spc="0" normalizeH="0" baseline="0" noProof="0" smtClean="0">
                <a:ln>
                  <a:noFill/>
                </a:ln>
                <a:solidFill>
                  <a:srgbClr val="006224"/>
                </a:solidFill>
                <a:effectLst/>
                <a:uLnTx/>
                <a:uFillTx/>
                <a:latin typeface="Aptos" panose="021100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6224"/>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689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o Title Bar - Simple">
    <p:spTree>
      <p:nvGrpSpPr>
        <p:cNvPr id="1" name=""/>
        <p:cNvGrpSpPr/>
        <p:nvPr/>
      </p:nvGrpSpPr>
      <p:grpSpPr>
        <a:xfrm>
          <a:off x="0" y="0"/>
          <a:ext cx="0" cy="0"/>
          <a:chOff x="0" y="0"/>
          <a:chExt cx="0" cy="0"/>
        </a:xfrm>
      </p:grpSpPr>
      <p:pic>
        <p:nvPicPr>
          <p:cNvPr id="12" name="Picture 11" descr="A logo for an anniversary&#10;&#10;Description automatically generated">
            <a:extLst>
              <a:ext uri="{FF2B5EF4-FFF2-40B4-BE49-F238E27FC236}">
                <a16:creationId xmlns:a16="http://schemas.microsoft.com/office/drawing/2014/main" id="{E8064ED6-5AFF-E4AE-8745-ACAE847FBF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16" name="Rectangle 15">
            <a:extLst>
              <a:ext uri="{FF2B5EF4-FFF2-40B4-BE49-F238E27FC236}">
                <a16:creationId xmlns:a16="http://schemas.microsoft.com/office/drawing/2014/main" id="{69105132-46AF-7245-F0F1-EEC8818DD127}"/>
              </a:ext>
            </a:extLst>
          </p:cNvPr>
          <p:cNvSpPr/>
          <p:nvPr userDrawn="1"/>
        </p:nvSpPr>
        <p:spPr>
          <a:xfrm>
            <a:off x="0" y="6637227"/>
            <a:ext cx="12207240" cy="22860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Content Placeholder 8">
            <a:extLst>
              <a:ext uri="{FF2B5EF4-FFF2-40B4-BE49-F238E27FC236}">
                <a16:creationId xmlns:a16="http://schemas.microsoft.com/office/drawing/2014/main" id="{BE4AF24A-25D0-136A-91D6-C59EE30BA70E}"/>
              </a:ext>
            </a:extLst>
          </p:cNvPr>
          <p:cNvSpPr>
            <a:spLocks noGrp="1"/>
          </p:cNvSpPr>
          <p:nvPr>
            <p:ph sz="quarter" idx="11"/>
          </p:nvPr>
        </p:nvSpPr>
        <p:spPr>
          <a:xfrm>
            <a:off x="211502" y="515585"/>
            <a:ext cx="9332369" cy="5826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D6FF5558-9090-BD80-63BF-0FC61F7A4CCA}"/>
              </a:ext>
            </a:extLst>
          </p:cNvPr>
          <p:cNvSpPr/>
          <p:nvPr userDrawn="1"/>
        </p:nvSpPr>
        <p:spPr>
          <a:xfrm flipV="1">
            <a:off x="0" y="6717209"/>
            <a:ext cx="11887200" cy="36576"/>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14">
            <a:extLst>
              <a:ext uri="{FF2B5EF4-FFF2-40B4-BE49-F238E27FC236}">
                <a16:creationId xmlns:a16="http://schemas.microsoft.com/office/drawing/2014/main" id="{A3692CEE-CF42-D882-E367-39BEA848BBBD}"/>
              </a:ext>
            </a:extLst>
          </p:cNvPr>
          <p:cNvSpPr txBox="1">
            <a:spLocks/>
          </p:cNvSpPr>
          <p:nvPr userDrawn="1"/>
        </p:nvSpPr>
        <p:spPr>
          <a:xfrm>
            <a:off x="11663265" y="6466758"/>
            <a:ext cx="409385" cy="287027"/>
          </a:xfrm>
          <a:prstGeom prst="rect">
            <a:avLst/>
          </a:prstGeom>
          <a:solidFill>
            <a:srgbClr val="6CB33E"/>
          </a:solidFill>
          <a:effectLst>
            <a:outerShdw blurRad="50800" dist="38100" dir="2700000" algn="tl" rotWithShape="0">
              <a:prstClr val="black">
                <a:alpha val="40000"/>
              </a:prstClr>
            </a:outerShdw>
          </a:effectLst>
        </p:spPr>
        <p:txBody>
          <a:bodyPr vert="horz" lIns="91440" tIns="45720" rIns="91440" bIns="45720" rtlCol="0" anchor="ctr"/>
          <a:lstStyle>
            <a:defPPr>
              <a:defRPr lang="en-US"/>
            </a:defPPr>
            <a:lvl1pPr marL="0" algn="ctr" defTabSz="914400" rtl="0" eaLnBrk="1" latinLnBrk="0" hangingPunct="1">
              <a:defRPr sz="1400" kern="1200">
                <a:solidFill>
                  <a:srgbClr val="00622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FBFCDF1-4CE0-48A1-9042-F4657A0AC0B1}" type="slidenum">
              <a:rPr kumimoji="0" lang="en-US" sz="1100" b="0" i="0" u="none" strike="noStrike" kern="1200" cap="none" spc="0" normalizeH="0" baseline="0" noProof="0" smtClean="0">
                <a:ln>
                  <a:noFill/>
                </a:ln>
                <a:solidFill>
                  <a:srgbClr val="006224"/>
                </a:solidFill>
                <a:effectLst/>
                <a:uLnTx/>
                <a:uFillTx/>
                <a:latin typeface="Aptos" panose="021100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6224"/>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806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Simple">
    <p:spTree>
      <p:nvGrpSpPr>
        <p:cNvPr id="1" name=""/>
        <p:cNvGrpSpPr/>
        <p:nvPr/>
      </p:nvGrpSpPr>
      <p:grpSpPr>
        <a:xfrm>
          <a:off x="0" y="0"/>
          <a:ext cx="0" cy="0"/>
          <a:chOff x="0" y="0"/>
          <a:chExt cx="0" cy="0"/>
        </a:xfrm>
      </p:grpSpPr>
      <p:pic>
        <p:nvPicPr>
          <p:cNvPr id="9" name="Picture 8" descr="A logo for an anniversary&#10;&#10;Description automatically generated">
            <a:extLst>
              <a:ext uri="{FF2B5EF4-FFF2-40B4-BE49-F238E27FC236}">
                <a16:creationId xmlns:a16="http://schemas.microsoft.com/office/drawing/2014/main" id="{B1D1423F-4A6E-0C78-FB08-5C7C5A4AB7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8" name="Content Placeholder 2">
            <a:extLst>
              <a:ext uri="{FF2B5EF4-FFF2-40B4-BE49-F238E27FC236}">
                <a16:creationId xmlns:a16="http://schemas.microsoft.com/office/drawing/2014/main" id="{74E9AE28-9C3E-9309-8B2A-4A1CBFA31E5D}"/>
              </a:ext>
            </a:extLst>
          </p:cNvPr>
          <p:cNvSpPr>
            <a:spLocks noGrp="1"/>
          </p:cNvSpPr>
          <p:nvPr>
            <p:ph idx="1"/>
          </p:nvPr>
        </p:nvSpPr>
        <p:spPr>
          <a:xfrm>
            <a:off x="838200" y="1825625"/>
            <a:ext cx="10515600" cy="4351338"/>
          </a:xfrm>
          <a:prstGeom prst="rect">
            <a:avLst/>
          </a:prstGeom>
        </p:spPr>
        <p:txBody>
          <a:bodyPr/>
          <a:lstStyle>
            <a:lvl1pPr>
              <a:defRPr>
                <a:latin typeface="Helvectia"/>
              </a:defRPr>
            </a:lvl1pPr>
            <a:lvl2pPr>
              <a:defRPr>
                <a:latin typeface="Helvectia"/>
              </a:defRPr>
            </a:lvl2pPr>
            <a:lvl3pPr>
              <a:defRPr>
                <a:latin typeface="Helvectia"/>
              </a:defRPr>
            </a:lvl3pPr>
            <a:lvl4pPr>
              <a:defRPr>
                <a:latin typeface="Helvectia"/>
              </a:defRPr>
            </a:lvl4pPr>
            <a:lvl5pPr>
              <a:defRPr>
                <a:latin typeface="Helvect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839E4314-918C-8FB8-CF62-250BC58AC092}"/>
              </a:ext>
            </a:extLst>
          </p:cNvPr>
          <p:cNvSpPr>
            <a:spLocks noGrp="1"/>
          </p:cNvSpPr>
          <p:nvPr>
            <p:ph type="title"/>
          </p:nvPr>
        </p:nvSpPr>
        <p:spPr>
          <a:xfrm>
            <a:off x="497378" y="184500"/>
            <a:ext cx="8900132" cy="959822"/>
          </a:xfrm>
          <a:prstGeom prst="rect">
            <a:avLst/>
          </a:prstGeom>
        </p:spPr>
        <p:txBody>
          <a:bodyPr anchor="ctr"/>
          <a:lstStyle>
            <a:lvl1pPr>
              <a:defRPr sz="4000" b="0">
                <a:solidFill>
                  <a:srgbClr val="006224"/>
                </a:solidFill>
                <a:latin typeface="Helvectia"/>
              </a:defRPr>
            </a:lvl1pPr>
          </a:lstStyle>
          <a:p>
            <a:r>
              <a:rPr lang="en-US" dirty="0"/>
              <a:t>Click to edit Master title style</a:t>
            </a:r>
          </a:p>
        </p:txBody>
      </p:sp>
      <p:sp>
        <p:nvSpPr>
          <p:cNvPr id="6" name="Rectangle 5">
            <a:extLst>
              <a:ext uri="{FF2B5EF4-FFF2-40B4-BE49-F238E27FC236}">
                <a16:creationId xmlns:a16="http://schemas.microsoft.com/office/drawing/2014/main" id="{6121262C-AFED-DE97-3FC3-A2FFC9821464}"/>
              </a:ext>
            </a:extLst>
          </p:cNvPr>
          <p:cNvSpPr/>
          <p:nvPr userDrawn="1"/>
        </p:nvSpPr>
        <p:spPr>
          <a:xfrm>
            <a:off x="141403" y="949376"/>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8FD15642-824B-6FC2-E630-9572EDFE5C05}"/>
              </a:ext>
            </a:extLst>
          </p:cNvPr>
          <p:cNvSpPr/>
          <p:nvPr userDrawn="1"/>
        </p:nvSpPr>
        <p:spPr>
          <a:xfrm>
            <a:off x="591616" y="1039119"/>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8766FDC5-4EAD-3BB2-26D4-E4B4F3723001}"/>
              </a:ext>
            </a:extLst>
          </p:cNvPr>
          <p:cNvSpPr>
            <a:spLocks noGrp="1"/>
          </p:cNvSpPr>
          <p:nvPr>
            <p:ph type="sldNum" sz="quarter" idx="4"/>
          </p:nvPr>
        </p:nvSpPr>
        <p:spPr>
          <a:xfrm>
            <a:off x="11504645" y="6419461"/>
            <a:ext cx="497657" cy="271428"/>
          </a:xfrm>
          <a:prstGeom prst="rect">
            <a:avLst/>
          </a:prstGeom>
        </p:spPr>
        <p:txBody>
          <a:bodyPr vert="horz" lIns="91440" tIns="45720" rIns="91440" bIns="45720" rtlCol="0" anchor="ctr"/>
          <a:lstStyle>
            <a:lvl1pPr algn="ctr">
              <a:defRPr sz="1100">
                <a:solidFill>
                  <a:schemeClr val="tx1">
                    <a:tint val="82000"/>
                  </a:schemeClr>
                </a:solidFill>
              </a:defRPr>
            </a:lvl1pPr>
          </a:lstStyle>
          <a:p>
            <a:pPr>
              <a:defRPr/>
            </a:pPr>
            <a:fld id="{1A951297-8CCC-4A26-AC71-407E7D421F64}" type="slidenum">
              <a:rPr lang="en-US" smtClean="0">
                <a:solidFill>
                  <a:prstClr val="black">
                    <a:tint val="82000"/>
                  </a:prstClr>
                </a:solidFill>
              </a:rPr>
              <a:pPr>
                <a:defRPr/>
              </a:pPr>
              <a:t>‹#›</a:t>
            </a:fld>
            <a:endParaRPr lang="en-US" dirty="0">
              <a:solidFill>
                <a:prstClr val="black">
                  <a:tint val="82000"/>
                </a:prstClr>
              </a:solidFill>
            </a:endParaRPr>
          </a:p>
        </p:txBody>
      </p:sp>
    </p:spTree>
    <p:extLst>
      <p:ext uri="{BB962C8B-B14F-4D97-AF65-F5344CB8AC3E}">
        <p14:creationId xmlns:p14="http://schemas.microsoft.com/office/powerpoint/2010/main" val="88703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 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4314-918C-8FB8-CF62-250BC58AC092}"/>
              </a:ext>
            </a:extLst>
          </p:cNvPr>
          <p:cNvSpPr>
            <a:spLocks noGrp="1"/>
          </p:cNvSpPr>
          <p:nvPr>
            <p:ph type="title"/>
          </p:nvPr>
        </p:nvSpPr>
        <p:spPr>
          <a:xfrm>
            <a:off x="838200" y="2806014"/>
            <a:ext cx="10515600" cy="959822"/>
          </a:xfrm>
          <a:prstGeom prst="rect">
            <a:avLst/>
          </a:prstGeom>
        </p:spPr>
        <p:txBody>
          <a:bodyPr anchor="b"/>
          <a:lstStyle>
            <a:lvl1pPr algn="ctr">
              <a:defRPr sz="4000" b="1">
                <a:solidFill>
                  <a:srgbClr val="006224"/>
                </a:solidFill>
                <a:latin typeface="Garamond" panose="02020404030301010803" pitchFamily="18" charset="0"/>
              </a:defRPr>
            </a:lvl1pPr>
          </a:lstStyle>
          <a:p>
            <a:r>
              <a:rPr lang="en-US" dirty="0"/>
              <a:t>Click to edit Master title style</a:t>
            </a:r>
          </a:p>
        </p:txBody>
      </p:sp>
      <p:pic>
        <p:nvPicPr>
          <p:cNvPr id="6" name="Picture 5" descr="A logo for an anniversary&#10;&#10;Description automatically generated">
            <a:extLst>
              <a:ext uri="{FF2B5EF4-FFF2-40B4-BE49-F238E27FC236}">
                <a16:creationId xmlns:a16="http://schemas.microsoft.com/office/drawing/2014/main" id="{250BB820-21FB-0ED6-CE0E-327EE5215A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9" name="Text Placeholder 8">
            <a:extLst>
              <a:ext uri="{FF2B5EF4-FFF2-40B4-BE49-F238E27FC236}">
                <a16:creationId xmlns:a16="http://schemas.microsoft.com/office/drawing/2014/main" id="{F4491502-CB9A-B56E-5FA2-7FD40C0FD511}"/>
              </a:ext>
            </a:extLst>
          </p:cNvPr>
          <p:cNvSpPr>
            <a:spLocks noGrp="1"/>
          </p:cNvSpPr>
          <p:nvPr>
            <p:ph type="body" sz="quarter" idx="11"/>
          </p:nvPr>
        </p:nvSpPr>
        <p:spPr>
          <a:xfrm>
            <a:off x="838200" y="3832023"/>
            <a:ext cx="10515600" cy="706726"/>
          </a:xfrm>
          <a:prstGeom prst="rect">
            <a:avLst/>
          </a:prstGeom>
        </p:spPr>
        <p:txBody>
          <a:bodyPr anchor="ctr"/>
          <a:lstStyle>
            <a:lvl1pPr marL="0" indent="0" algn="ctr">
              <a:buNone/>
              <a:defRPr>
                <a:solidFill>
                  <a:schemeClr val="tx1"/>
                </a:solidFill>
                <a:latin typeface="Helvectia"/>
              </a:defRPr>
            </a:lvl1pPr>
            <a:lvl2pPr>
              <a:defRPr>
                <a:solidFill>
                  <a:schemeClr val="tx1"/>
                </a:solidFill>
                <a:latin typeface="Helvectia"/>
              </a:defRPr>
            </a:lvl2pPr>
            <a:lvl3pPr>
              <a:defRPr>
                <a:solidFill>
                  <a:schemeClr val="tx1"/>
                </a:solidFill>
                <a:latin typeface="Helvectia"/>
              </a:defRPr>
            </a:lvl3pPr>
            <a:lvl4pPr>
              <a:defRPr>
                <a:solidFill>
                  <a:schemeClr val="tx1"/>
                </a:solidFill>
                <a:latin typeface="Helvectia"/>
              </a:defRPr>
            </a:lvl4pPr>
            <a:lvl5pPr>
              <a:defRPr>
                <a:solidFill>
                  <a:schemeClr val="tx1"/>
                </a:solidFill>
                <a:latin typeface="Helvectia"/>
              </a:defRPr>
            </a:lvl5pPr>
          </a:lstStyle>
          <a:p>
            <a:pPr lvl="0"/>
            <a:endParaRPr lang="en-US" dirty="0"/>
          </a:p>
        </p:txBody>
      </p:sp>
    </p:spTree>
    <p:extLst>
      <p:ext uri="{BB962C8B-B14F-4D97-AF65-F5344CB8AC3E}">
        <p14:creationId xmlns:p14="http://schemas.microsoft.com/office/powerpoint/2010/main" val="59421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nect w/ Us - Simple - Extern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D4EDC1-3160-4E59-F124-F9CAAFBEFB47}"/>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1" name="Picture 10" descr="A logo for an anniversary&#10;&#10;Description automatically generated">
            <a:extLst>
              <a:ext uri="{FF2B5EF4-FFF2-40B4-BE49-F238E27FC236}">
                <a16:creationId xmlns:a16="http://schemas.microsoft.com/office/drawing/2014/main" id="{0646DE90-197D-4BDD-2389-AAAB376BE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20" name="TextBox 19">
            <a:extLst>
              <a:ext uri="{FF2B5EF4-FFF2-40B4-BE49-F238E27FC236}">
                <a16:creationId xmlns:a16="http://schemas.microsoft.com/office/drawing/2014/main" id="{4F5DED86-089D-622A-6629-FF4AA5A59185}"/>
              </a:ext>
            </a:extLst>
          </p:cNvPr>
          <p:cNvSpPr txBox="1"/>
          <p:nvPr userDrawn="1"/>
        </p:nvSpPr>
        <p:spPr>
          <a:xfrm>
            <a:off x="1511618" y="4838397"/>
            <a:ext cx="88613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96B24">
                    <a:lumMod val="75000"/>
                  </a:srgbClr>
                </a:solidFill>
                <a:effectLst/>
                <a:uLnTx/>
                <a:uFillTx/>
                <a:latin typeface="Helvectia"/>
                <a:ea typeface="+mn-ea"/>
                <a:cs typeface="+mn-cs"/>
              </a:rPr>
              <a:t>#PoweringSC</a:t>
            </a:r>
          </a:p>
        </p:txBody>
      </p:sp>
      <p:sp>
        <p:nvSpPr>
          <p:cNvPr id="2" name="Rounded Rectangle 22">
            <a:extLst>
              <a:ext uri="{FF2B5EF4-FFF2-40B4-BE49-F238E27FC236}">
                <a16:creationId xmlns:a16="http://schemas.microsoft.com/office/drawing/2014/main" id="{EE85EF12-5D51-C8BB-4627-09CB515F4231}"/>
              </a:ext>
            </a:extLst>
          </p:cNvPr>
          <p:cNvSpPr/>
          <p:nvPr userDrawn="1"/>
        </p:nvSpPr>
        <p:spPr>
          <a:xfrm>
            <a:off x="843055" y="3539189"/>
            <a:ext cx="3900271"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ounded Rectangle 21">
            <a:extLst>
              <a:ext uri="{FF2B5EF4-FFF2-40B4-BE49-F238E27FC236}">
                <a16:creationId xmlns:a16="http://schemas.microsoft.com/office/drawing/2014/main" id="{EC802CC4-66A5-9BB0-814F-A6F0299ABB92}"/>
              </a:ext>
            </a:extLst>
          </p:cNvPr>
          <p:cNvSpPr/>
          <p:nvPr userDrawn="1"/>
        </p:nvSpPr>
        <p:spPr>
          <a:xfrm>
            <a:off x="5041451" y="3539189"/>
            <a:ext cx="6307494"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ounded Rectangle 20">
            <a:extLst>
              <a:ext uri="{FF2B5EF4-FFF2-40B4-BE49-F238E27FC236}">
                <a16:creationId xmlns:a16="http://schemas.microsoft.com/office/drawing/2014/main" id="{16CD926C-9C10-5DDF-204A-686CC7E52828}"/>
              </a:ext>
            </a:extLst>
          </p:cNvPr>
          <p:cNvSpPr/>
          <p:nvPr userDrawn="1"/>
        </p:nvSpPr>
        <p:spPr>
          <a:xfrm>
            <a:off x="6105783" y="2248843"/>
            <a:ext cx="4870035"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1" name="Picture 20" descr="A green square with a white letter f&#10;&#10;Description automatically generated">
            <a:extLst>
              <a:ext uri="{FF2B5EF4-FFF2-40B4-BE49-F238E27FC236}">
                <a16:creationId xmlns:a16="http://schemas.microsoft.com/office/drawing/2014/main" id="{616DA301-14FB-91BA-A33F-F527B17620E1}"/>
              </a:ext>
            </a:extLst>
          </p:cNvPr>
          <p:cNvPicPr>
            <a:picLocks noChangeAspect="1"/>
          </p:cNvPicPr>
          <p:nvPr userDrawn="1"/>
        </p:nvPicPr>
        <p:blipFill>
          <a:blip r:embed="rId3"/>
          <a:stretch>
            <a:fillRect/>
          </a:stretch>
        </p:blipFill>
        <p:spPr>
          <a:xfrm>
            <a:off x="6487839" y="2414523"/>
            <a:ext cx="514501" cy="514501"/>
          </a:xfrm>
          <a:prstGeom prst="rect">
            <a:avLst/>
          </a:prstGeom>
        </p:spPr>
      </p:pic>
      <p:pic>
        <p:nvPicPr>
          <p:cNvPr id="22" name="Picture 21" descr="A green square with a white circle and a white circle&#10;&#10;Description automatically generated">
            <a:extLst>
              <a:ext uri="{FF2B5EF4-FFF2-40B4-BE49-F238E27FC236}">
                <a16:creationId xmlns:a16="http://schemas.microsoft.com/office/drawing/2014/main" id="{D0D5144B-9996-C8CC-6FAC-018DBD3D62A4}"/>
              </a:ext>
            </a:extLst>
          </p:cNvPr>
          <p:cNvPicPr>
            <a:picLocks noChangeAspect="1"/>
          </p:cNvPicPr>
          <p:nvPr userDrawn="1"/>
        </p:nvPicPr>
        <p:blipFill>
          <a:blip r:embed="rId4"/>
          <a:stretch>
            <a:fillRect/>
          </a:stretch>
        </p:blipFill>
        <p:spPr>
          <a:xfrm>
            <a:off x="7162296" y="2405832"/>
            <a:ext cx="514501" cy="514501"/>
          </a:xfrm>
          <a:prstGeom prst="rect">
            <a:avLst/>
          </a:prstGeom>
        </p:spPr>
      </p:pic>
      <p:pic>
        <p:nvPicPr>
          <p:cNvPr id="23" name="Picture 22" descr="A green square with white letters&#10;&#10;Description automatically generated">
            <a:extLst>
              <a:ext uri="{FF2B5EF4-FFF2-40B4-BE49-F238E27FC236}">
                <a16:creationId xmlns:a16="http://schemas.microsoft.com/office/drawing/2014/main" id="{747ABCD3-D8A7-6F67-3099-8CEADED56009}"/>
              </a:ext>
            </a:extLst>
          </p:cNvPr>
          <p:cNvPicPr>
            <a:picLocks noChangeAspect="1"/>
          </p:cNvPicPr>
          <p:nvPr userDrawn="1"/>
        </p:nvPicPr>
        <p:blipFill>
          <a:blip r:embed="rId5"/>
          <a:stretch>
            <a:fillRect/>
          </a:stretch>
        </p:blipFill>
        <p:spPr>
          <a:xfrm>
            <a:off x="5427801" y="3698390"/>
            <a:ext cx="514501" cy="514501"/>
          </a:xfrm>
          <a:prstGeom prst="rect">
            <a:avLst/>
          </a:prstGeom>
        </p:spPr>
      </p:pic>
      <p:pic>
        <p:nvPicPr>
          <p:cNvPr id="24" name="Picture 23" descr="A green and white x&#10;&#10;Description automatically generated">
            <a:extLst>
              <a:ext uri="{FF2B5EF4-FFF2-40B4-BE49-F238E27FC236}">
                <a16:creationId xmlns:a16="http://schemas.microsoft.com/office/drawing/2014/main" id="{28449805-1FD3-AA83-4A53-DDD017374921}"/>
              </a:ext>
            </a:extLst>
          </p:cNvPr>
          <p:cNvPicPr>
            <a:picLocks noChangeAspect="1"/>
          </p:cNvPicPr>
          <p:nvPr userDrawn="1"/>
        </p:nvPicPr>
        <p:blipFill>
          <a:blip r:embed="rId6"/>
          <a:stretch>
            <a:fillRect/>
          </a:stretch>
        </p:blipFill>
        <p:spPr>
          <a:xfrm>
            <a:off x="7836753" y="2405832"/>
            <a:ext cx="514501" cy="514501"/>
          </a:xfrm>
          <a:prstGeom prst="rect">
            <a:avLst/>
          </a:prstGeom>
        </p:spPr>
      </p:pic>
      <p:pic>
        <p:nvPicPr>
          <p:cNvPr id="25" name="Picture 24" descr="A green and white play button&#10;&#10;Description automatically generated">
            <a:extLst>
              <a:ext uri="{FF2B5EF4-FFF2-40B4-BE49-F238E27FC236}">
                <a16:creationId xmlns:a16="http://schemas.microsoft.com/office/drawing/2014/main" id="{FFB9E8A1-1D04-70D5-CFB0-BD7E9FE3ACBF}"/>
              </a:ext>
            </a:extLst>
          </p:cNvPr>
          <p:cNvPicPr>
            <a:picLocks noChangeAspect="1"/>
          </p:cNvPicPr>
          <p:nvPr userDrawn="1"/>
        </p:nvPicPr>
        <p:blipFill>
          <a:blip r:embed="rId7"/>
          <a:stretch>
            <a:fillRect/>
          </a:stretch>
        </p:blipFill>
        <p:spPr>
          <a:xfrm>
            <a:off x="1203954" y="3698390"/>
            <a:ext cx="514501" cy="514501"/>
          </a:xfrm>
          <a:prstGeom prst="rect">
            <a:avLst/>
          </a:prstGeom>
        </p:spPr>
      </p:pic>
      <p:sp>
        <p:nvSpPr>
          <p:cNvPr id="26" name="Content Placeholder 2">
            <a:extLst>
              <a:ext uri="{FF2B5EF4-FFF2-40B4-BE49-F238E27FC236}">
                <a16:creationId xmlns:a16="http://schemas.microsoft.com/office/drawing/2014/main" id="{BA8D40C4-0C83-0DBC-1A25-11A6B4B2C0B6}"/>
              </a:ext>
            </a:extLst>
          </p:cNvPr>
          <p:cNvSpPr txBox="1">
            <a:spLocks/>
          </p:cNvSpPr>
          <p:nvPr userDrawn="1"/>
        </p:nvSpPr>
        <p:spPr>
          <a:xfrm>
            <a:off x="8361165" y="2486124"/>
            <a:ext cx="2755542" cy="586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a:t>
            </a: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SanteeCooper</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7" name="Content Placeholder 2">
            <a:extLst>
              <a:ext uri="{FF2B5EF4-FFF2-40B4-BE49-F238E27FC236}">
                <a16:creationId xmlns:a16="http://schemas.microsoft.com/office/drawing/2014/main" id="{83566EF9-4A0E-CD31-3BDA-82CCB5CFF3A0}"/>
              </a:ext>
            </a:extLst>
          </p:cNvPr>
          <p:cNvSpPr txBox="1">
            <a:spLocks/>
          </p:cNvSpPr>
          <p:nvPr userDrawn="1"/>
        </p:nvSpPr>
        <p:spPr>
          <a:xfrm>
            <a:off x="6038275" y="3746659"/>
            <a:ext cx="5578327" cy="586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linkedin.com</a:t>
            </a: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/company/</a:t>
            </a: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santeecooper</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8" name="Content Placeholder 2">
            <a:extLst>
              <a:ext uri="{FF2B5EF4-FFF2-40B4-BE49-F238E27FC236}">
                <a16:creationId xmlns:a16="http://schemas.microsoft.com/office/drawing/2014/main" id="{0ABD4BF6-E99D-D2D2-93A7-62BFBB37DB10}"/>
              </a:ext>
            </a:extLst>
          </p:cNvPr>
          <p:cNvSpPr txBox="1">
            <a:spLocks/>
          </p:cNvSpPr>
          <p:nvPr userDrawn="1"/>
        </p:nvSpPr>
        <p:spPr>
          <a:xfrm>
            <a:off x="1751172" y="3748220"/>
            <a:ext cx="3057563" cy="586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a:t>
            </a: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SanteeCooperTV</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9" name="Rounded Rectangle 23">
            <a:extLst>
              <a:ext uri="{FF2B5EF4-FFF2-40B4-BE49-F238E27FC236}">
                <a16:creationId xmlns:a16="http://schemas.microsoft.com/office/drawing/2014/main" id="{A1580DAF-308A-0B32-3AD7-773B9C35062F}"/>
              </a:ext>
            </a:extLst>
          </p:cNvPr>
          <p:cNvSpPr/>
          <p:nvPr userDrawn="1"/>
        </p:nvSpPr>
        <p:spPr>
          <a:xfrm>
            <a:off x="1295342" y="2248843"/>
            <a:ext cx="4464158"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0" name="Picture 29" descr="A white globe on a green background&#10;&#10;Description automatically generated">
            <a:extLst>
              <a:ext uri="{FF2B5EF4-FFF2-40B4-BE49-F238E27FC236}">
                <a16:creationId xmlns:a16="http://schemas.microsoft.com/office/drawing/2014/main" id="{9B4871BE-3039-A754-AFA2-D18ADCB86BD1}"/>
              </a:ext>
            </a:extLst>
          </p:cNvPr>
          <p:cNvPicPr>
            <a:picLocks noChangeAspect="1"/>
          </p:cNvPicPr>
          <p:nvPr userDrawn="1"/>
        </p:nvPicPr>
        <p:blipFill>
          <a:blip r:embed="rId8"/>
          <a:stretch>
            <a:fillRect/>
          </a:stretch>
        </p:blipFill>
        <p:spPr>
          <a:xfrm>
            <a:off x="1641625" y="2408043"/>
            <a:ext cx="514502" cy="514502"/>
          </a:xfrm>
          <a:prstGeom prst="rect">
            <a:avLst/>
          </a:prstGeom>
        </p:spPr>
      </p:pic>
      <p:sp>
        <p:nvSpPr>
          <p:cNvPr id="31" name="Content Placeholder 2">
            <a:extLst>
              <a:ext uri="{FF2B5EF4-FFF2-40B4-BE49-F238E27FC236}">
                <a16:creationId xmlns:a16="http://schemas.microsoft.com/office/drawing/2014/main" id="{C83E2A76-A7C9-BEEB-F8CE-BDDE7E024859}"/>
              </a:ext>
            </a:extLst>
          </p:cNvPr>
          <p:cNvSpPr txBox="1">
            <a:spLocks/>
          </p:cNvSpPr>
          <p:nvPr userDrawn="1"/>
        </p:nvSpPr>
        <p:spPr>
          <a:xfrm>
            <a:off x="2195398" y="2459797"/>
            <a:ext cx="3691482" cy="586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www.santeecooper.com</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F1A1D62-B221-438F-6400-37C42B38FF3A}"/>
              </a:ext>
            </a:extLst>
          </p:cNvPr>
          <p:cNvSpPr/>
          <p:nvPr userDrawn="1"/>
        </p:nvSpPr>
        <p:spPr>
          <a:xfrm>
            <a:off x="591616" y="1047432"/>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E4C51624-7C18-63A4-639F-DAA77D41E509}"/>
              </a:ext>
            </a:extLst>
          </p:cNvPr>
          <p:cNvSpPr txBox="1"/>
          <p:nvPr userDrawn="1"/>
        </p:nvSpPr>
        <p:spPr>
          <a:xfrm>
            <a:off x="591616" y="331233"/>
            <a:ext cx="7011779" cy="707886"/>
          </a:xfrm>
          <a:prstGeom prst="rect">
            <a:avLst/>
          </a:prstGeom>
          <a:noFill/>
        </p:spPr>
        <p:txBody>
          <a:bodyPr wrap="square" rtlCol="0" anchor="ctr">
            <a:spAutoFit/>
          </a:bodyPr>
          <a:lstStyle/>
          <a:p>
            <a:r>
              <a:rPr lang="en-US" sz="4000" dirty="0">
                <a:solidFill>
                  <a:srgbClr val="005739"/>
                </a:solidFill>
                <a:latin typeface="Helvectia"/>
              </a:rPr>
              <a:t>Connect With Us</a:t>
            </a:r>
          </a:p>
        </p:txBody>
      </p:sp>
      <p:sp>
        <p:nvSpPr>
          <p:cNvPr id="5" name="Slide Number Placeholder 3">
            <a:extLst>
              <a:ext uri="{FF2B5EF4-FFF2-40B4-BE49-F238E27FC236}">
                <a16:creationId xmlns:a16="http://schemas.microsoft.com/office/drawing/2014/main" id="{6CCAFE8B-632F-8478-8276-F36D488766E1}"/>
              </a:ext>
            </a:extLst>
          </p:cNvPr>
          <p:cNvSpPr>
            <a:spLocks noGrp="1"/>
          </p:cNvSpPr>
          <p:nvPr>
            <p:ph type="sldNum" sz="quarter" idx="4"/>
          </p:nvPr>
        </p:nvSpPr>
        <p:spPr>
          <a:xfrm>
            <a:off x="11504645" y="6419461"/>
            <a:ext cx="497657" cy="271428"/>
          </a:xfrm>
          <a:prstGeom prst="rect">
            <a:avLst/>
          </a:prstGeom>
        </p:spPr>
        <p:txBody>
          <a:bodyPr vert="horz" lIns="91440" tIns="45720" rIns="91440" bIns="45720" rtlCol="0" anchor="ctr"/>
          <a:lstStyle>
            <a:lvl1pPr algn="ctr">
              <a:defRPr sz="1100">
                <a:solidFill>
                  <a:schemeClr val="tx1">
                    <a:tint val="82000"/>
                  </a:schemeClr>
                </a:solidFill>
              </a:defRPr>
            </a:lvl1pPr>
          </a:lstStyle>
          <a:p>
            <a:pPr>
              <a:defRPr/>
            </a:pPr>
            <a:fld id="{1A951297-8CCC-4A26-AC71-407E7D421F64}" type="slidenum">
              <a:rPr lang="en-US" smtClean="0">
                <a:solidFill>
                  <a:prstClr val="black">
                    <a:tint val="82000"/>
                  </a:prstClr>
                </a:solidFill>
              </a:rPr>
              <a:pPr>
                <a:defRPr/>
              </a:pPr>
              <a:t>‹#›</a:t>
            </a:fld>
            <a:endParaRPr lang="en-US" dirty="0">
              <a:solidFill>
                <a:prstClr val="black">
                  <a:tint val="82000"/>
                </a:prstClr>
              </a:solidFill>
            </a:endParaRPr>
          </a:p>
        </p:txBody>
      </p:sp>
    </p:spTree>
    <p:extLst>
      <p:ext uri="{BB962C8B-B14F-4D97-AF65-F5344CB8AC3E}">
        <p14:creationId xmlns:p14="http://schemas.microsoft.com/office/powerpoint/2010/main" val="1888160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4E9E0D-6E74-7C17-6BFB-A44595DC095F}"/>
              </a:ext>
            </a:extLst>
          </p:cNvPr>
          <p:cNvSpPr>
            <a:spLocks noGrp="1"/>
          </p:cNvSpPr>
          <p:nvPr>
            <p:ph type="title"/>
          </p:nvPr>
        </p:nvSpPr>
        <p:spPr>
          <a:xfrm>
            <a:off x="838200" y="365125"/>
            <a:ext cx="10515600" cy="1325563"/>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968681-F3DE-02AB-3C6B-F0066C390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939413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2" r:id="rId4"/>
    <p:sldLayoutId id="2147483673" r:id="rId5"/>
    <p:sldLayoutId id="2147483675" r:id="rId6"/>
  </p:sldLayoutIdLst>
  <p:hf hdr="0" ftr="0" dt="0"/>
  <p:txStyles>
    <p:titleStyle>
      <a:lvl1pPr algn="l" defTabSz="914400" rtl="0" eaLnBrk="1" latinLnBrk="0" hangingPunct="1">
        <a:lnSpc>
          <a:spcPct val="90000"/>
        </a:lnSpc>
        <a:spcBef>
          <a:spcPct val="0"/>
        </a:spcBef>
        <a:buNone/>
        <a:defRPr sz="4400" kern="1200">
          <a:solidFill>
            <a:srgbClr val="005739"/>
          </a:solidFill>
          <a:latin typeface="Helvecti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cti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cti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cti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cti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cti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1E15FD-4E22-A35D-1112-D70C7D55B861}"/>
              </a:ext>
            </a:extLst>
          </p:cNvPr>
          <p:cNvSpPr>
            <a:spLocks noGrp="1"/>
          </p:cNvSpPr>
          <p:nvPr>
            <p:ph type="sldNum" sz="quarter" idx="4"/>
          </p:nvPr>
        </p:nvSpPr>
        <p:spPr>
          <a:xfrm>
            <a:off x="11504645" y="6419461"/>
            <a:ext cx="497657" cy="271428"/>
          </a:xfrm>
          <a:prstGeom prst="rect">
            <a:avLst/>
          </a:prstGeom>
        </p:spPr>
        <p:txBody>
          <a:bodyPr vert="horz" lIns="91440" tIns="45720" rIns="91440" bIns="45720" rtlCol="0" anchor="ctr"/>
          <a:lstStyle>
            <a:lvl1pPr algn="ctr">
              <a:defRPr sz="1100">
                <a:solidFill>
                  <a:schemeClr val="tx1">
                    <a:tint val="82000"/>
                  </a:schemeClr>
                </a:solidFill>
              </a:defRPr>
            </a:lvl1pPr>
          </a:lstStyle>
          <a:p>
            <a:pPr>
              <a:defRPr/>
            </a:pPr>
            <a:fld id="{1A951297-8CCC-4A26-AC71-407E7D421F64}" type="slidenum">
              <a:rPr lang="en-US" smtClean="0">
                <a:solidFill>
                  <a:prstClr val="black">
                    <a:tint val="82000"/>
                  </a:prstClr>
                </a:solidFill>
              </a:rPr>
              <a:pPr>
                <a:defRPr/>
              </a:pPr>
              <a:t>‹#›</a:t>
            </a:fld>
            <a:endParaRPr lang="en-US" dirty="0">
              <a:solidFill>
                <a:prstClr val="black">
                  <a:tint val="82000"/>
                </a:prstClr>
              </a:solidFill>
            </a:endParaRPr>
          </a:p>
        </p:txBody>
      </p:sp>
    </p:spTree>
    <p:extLst>
      <p:ext uri="{BB962C8B-B14F-4D97-AF65-F5344CB8AC3E}">
        <p14:creationId xmlns:p14="http://schemas.microsoft.com/office/powerpoint/2010/main" val="347833304"/>
      </p:ext>
    </p:extLst>
  </p:cSld>
  <p:clrMap bg1="lt1" tx1="dk1" bg2="lt2" tx2="dk2" accent1="accent1" accent2="accent2" accent3="accent3" accent4="accent4" accent5="accent5" accent6="accent6" hlink="hlink" folHlink="folHlink"/>
  <p:sldLayoutIdLst>
    <p:sldLayoutId id="2147483667" r:id="rId1"/>
    <p:sldLayoutId id="2147483674" r:id="rId2"/>
    <p:sldLayoutId id="2147483665" r:id="rId3"/>
    <p:sldLayoutId id="2147483666" r:id="rId4"/>
  </p:sldLayoutIdLst>
  <p:hf hdr="0" ftr="0" dt="0"/>
  <p:txStyles>
    <p:titleStyle>
      <a:lvl1pPr algn="l" defTabSz="914400" rtl="0" eaLnBrk="1" latinLnBrk="0" hangingPunct="1">
        <a:lnSpc>
          <a:spcPct val="90000"/>
        </a:lnSpc>
        <a:spcBef>
          <a:spcPct val="0"/>
        </a:spcBef>
        <a:buNone/>
        <a:defRPr sz="4000" b="1" kern="1200">
          <a:solidFill>
            <a:srgbClr val="006224"/>
          </a:solidFill>
          <a:latin typeface="Garamond" panose="02020404030301010803" pitchFamily="18"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224"/>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F26A-0CDF-319C-37A3-E87F92C376C4}"/>
              </a:ext>
            </a:extLst>
          </p:cNvPr>
          <p:cNvSpPr>
            <a:spLocks noGrp="1"/>
          </p:cNvSpPr>
          <p:nvPr>
            <p:ph type="title"/>
          </p:nvPr>
        </p:nvSpPr>
        <p:spPr>
          <a:xfrm>
            <a:off x="3476531" y="2269741"/>
            <a:ext cx="8534897" cy="1225679"/>
          </a:xfrm>
        </p:spPr>
        <p:txBody>
          <a:bodyPr>
            <a:normAutofit fontScale="90000"/>
          </a:bodyPr>
          <a:lstStyle/>
          <a:p>
            <a:r>
              <a:rPr lang="en-US" dirty="0">
                <a:latin typeface="Times New Roman" panose="02020603050405020304" pitchFamily="18" charset="0"/>
                <a:cs typeface="Times New Roman" panose="02020603050405020304" pitchFamily="18" charset="0"/>
              </a:rPr>
              <a:t>RFP Documents Review and Q&amp;A</a:t>
            </a:r>
            <a:r>
              <a:rPr lang="en-US" dirty="0"/>
              <a:t>  </a:t>
            </a:r>
          </a:p>
        </p:txBody>
      </p:sp>
      <p:sp>
        <p:nvSpPr>
          <p:cNvPr id="3" name="Text Placeholder 2">
            <a:extLst>
              <a:ext uri="{FF2B5EF4-FFF2-40B4-BE49-F238E27FC236}">
                <a16:creationId xmlns:a16="http://schemas.microsoft.com/office/drawing/2014/main" id="{9A791EE0-C80A-6D20-D1E6-95C59D20510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6025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752A-96E1-A7EC-D948-99AE08353E4B}"/>
              </a:ext>
            </a:extLst>
          </p:cNvPr>
          <p:cNvSpPr>
            <a:spLocks noGrp="1"/>
          </p:cNvSpPr>
          <p:nvPr>
            <p:ph type="title"/>
          </p:nvPr>
        </p:nvSpPr>
        <p:spPr>
          <a:xfrm>
            <a:off x="153909" y="161284"/>
            <a:ext cx="8332541" cy="1022940"/>
          </a:xfrm>
        </p:spPr>
        <p:txBody>
          <a:bodyPr>
            <a:normAutofit/>
          </a:bodyPr>
          <a:lstStyle/>
          <a:p>
            <a:r>
              <a:rPr lang="en-US" sz="3200" dirty="0">
                <a:latin typeface="Times New Roman" panose="02020603050405020304" pitchFamily="18" charset="0"/>
                <a:cs typeface="Times New Roman" panose="02020603050405020304" pitchFamily="18" charset="0"/>
              </a:rPr>
              <a:t>Form 1 - Section 3A</a:t>
            </a:r>
          </a:p>
        </p:txBody>
      </p:sp>
      <p:sp>
        <p:nvSpPr>
          <p:cNvPr id="3" name="Text Placeholder 2">
            <a:extLst>
              <a:ext uri="{FF2B5EF4-FFF2-40B4-BE49-F238E27FC236}">
                <a16:creationId xmlns:a16="http://schemas.microsoft.com/office/drawing/2014/main" id="{6ECAF40B-6B53-401C-1DA4-121F2088D145}"/>
              </a:ext>
            </a:extLst>
          </p:cNvPr>
          <p:cNvSpPr>
            <a:spLocks noGrp="1"/>
          </p:cNvSpPr>
          <p:nvPr>
            <p:ph type="body" sz="quarter" idx="10"/>
          </p:nvPr>
        </p:nvSpPr>
        <p:spPr/>
        <p:txBody>
          <a:bodyPr/>
          <a:lstStyle/>
          <a:p>
            <a:pPr marL="0" indent="0">
              <a:buNone/>
            </a:pPr>
            <a:endParaRPr lang="en-US" dirty="0"/>
          </a:p>
        </p:txBody>
      </p:sp>
      <p:pic>
        <p:nvPicPr>
          <p:cNvPr id="7" name="Picture 6">
            <a:extLst>
              <a:ext uri="{FF2B5EF4-FFF2-40B4-BE49-F238E27FC236}">
                <a16:creationId xmlns:a16="http://schemas.microsoft.com/office/drawing/2014/main" id="{B479F6DE-DCC5-AC7C-17DF-E6553D607207}"/>
              </a:ext>
            </a:extLst>
          </p:cNvPr>
          <p:cNvPicPr>
            <a:picLocks noChangeAspect="1"/>
          </p:cNvPicPr>
          <p:nvPr/>
        </p:nvPicPr>
        <p:blipFill>
          <a:blip r:embed="rId2"/>
          <a:stretch>
            <a:fillRect/>
          </a:stretch>
        </p:blipFill>
        <p:spPr>
          <a:xfrm>
            <a:off x="0" y="1184224"/>
            <a:ext cx="12192000" cy="5673776"/>
          </a:xfrm>
          <a:prstGeom prst="rect">
            <a:avLst/>
          </a:prstGeom>
        </p:spPr>
      </p:pic>
      <p:sp>
        <p:nvSpPr>
          <p:cNvPr id="11" name="TextBox 10">
            <a:extLst>
              <a:ext uri="{FF2B5EF4-FFF2-40B4-BE49-F238E27FC236}">
                <a16:creationId xmlns:a16="http://schemas.microsoft.com/office/drawing/2014/main" id="{50BF6C5D-AAEA-D3C4-1AA4-6A1AE9B28486}"/>
              </a:ext>
            </a:extLst>
          </p:cNvPr>
          <p:cNvSpPr txBox="1"/>
          <p:nvPr/>
        </p:nvSpPr>
        <p:spPr>
          <a:xfrm>
            <a:off x="5194169" y="4905648"/>
            <a:ext cx="5995446" cy="954107"/>
          </a:xfrm>
          <a:prstGeom prst="rect">
            <a:avLst/>
          </a:prstGeom>
          <a:solidFill>
            <a:schemeClr val="accent6">
              <a:lumMod val="60000"/>
              <a:lumOff val="40000"/>
            </a:schemeClr>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Debarred or suspended entities “may not conduct business with the Federal government as an agent or representative of other contractors or of participants in Federal assistance programs, nor may you act as an individual surety to other Government contractors”.</a:t>
            </a:r>
          </a:p>
        </p:txBody>
      </p:sp>
    </p:spTree>
    <p:extLst>
      <p:ext uri="{BB962C8B-B14F-4D97-AF65-F5344CB8AC3E}">
        <p14:creationId xmlns:p14="http://schemas.microsoft.com/office/powerpoint/2010/main" val="149812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D95B-6CD5-12F9-A452-0215F2F5C358}"/>
              </a:ext>
            </a:extLst>
          </p:cNvPr>
          <p:cNvSpPr>
            <a:spLocks noGrp="1"/>
          </p:cNvSpPr>
          <p:nvPr>
            <p:ph type="title"/>
          </p:nvPr>
        </p:nvSpPr>
        <p:spPr>
          <a:xfrm>
            <a:off x="153909" y="161284"/>
            <a:ext cx="8332541" cy="1022940"/>
          </a:xfrm>
        </p:spPr>
        <p:txBody>
          <a:bodyPr>
            <a:normAutofit/>
          </a:bodyPr>
          <a:lstStyle/>
          <a:p>
            <a:r>
              <a:rPr lang="en-US" sz="3200" dirty="0">
                <a:latin typeface="Times New Roman" panose="02020603050405020304" pitchFamily="18" charset="0"/>
                <a:cs typeface="Times New Roman" panose="02020603050405020304" pitchFamily="18" charset="0"/>
              </a:rPr>
              <a:t>Form 1 - Section 3A</a:t>
            </a:r>
          </a:p>
        </p:txBody>
      </p:sp>
      <p:sp>
        <p:nvSpPr>
          <p:cNvPr id="3" name="Text Placeholder 2">
            <a:extLst>
              <a:ext uri="{FF2B5EF4-FFF2-40B4-BE49-F238E27FC236}">
                <a16:creationId xmlns:a16="http://schemas.microsoft.com/office/drawing/2014/main" id="{C0483DE2-3530-69CF-6D0F-DD34CC4B4BF1}"/>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9B19718D-C1F5-CD7D-8630-04DFEEBF493D}"/>
              </a:ext>
            </a:extLst>
          </p:cNvPr>
          <p:cNvPicPr>
            <a:picLocks noChangeAspect="1"/>
          </p:cNvPicPr>
          <p:nvPr/>
        </p:nvPicPr>
        <p:blipFill>
          <a:blip r:embed="rId2"/>
          <a:stretch>
            <a:fillRect/>
          </a:stretch>
        </p:blipFill>
        <p:spPr>
          <a:xfrm>
            <a:off x="0" y="1184224"/>
            <a:ext cx="12192000" cy="5673776"/>
          </a:xfrm>
          <a:prstGeom prst="rect">
            <a:avLst/>
          </a:prstGeom>
        </p:spPr>
      </p:pic>
      <p:sp>
        <p:nvSpPr>
          <p:cNvPr id="4" name="TextBox 3">
            <a:extLst>
              <a:ext uri="{FF2B5EF4-FFF2-40B4-BE49-F238E27FC236}">
                <a16:creationId xmlns:a16="http://schemas.microsoft.com/office/drawing/2014/main" id="{B42BDB47-AB67-D5E8-1D9B-58F1DF976B7C}"/>
              </a:ext>
            </a:extLst>
          </p:cNvPr>
          <p:cNvSpPr txBox="1"/>
          <p:nvPr/>
        </p:nvSpPr>
        <p:spPr>
          <a:xfrm>
            <a:off x="6749592" y="3429000"/>
            <a:ext cx="4600280" cy="646331"/>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Davis-Bacon Act is listed under Section 7-Terms and Conditions on page 6 of the RFP.</a:t>
            </a:r>
          </a:p>
        </p:txBody>
      </p:sp>
    </p:spTree>
    <p:extLst>
      <p:ext uri="{BB962C8B-B14F-4D97-AF65-F5344CB8AC3E}">
        <p14:creationId xmlns:p14="http://schemas.microsoft.com/office/powerpoint/2010/main" val="305754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1194-0166-D590-7595-9B11A61503E2}"/>
              </a:ext>
            </a:extLst>
          </p:cNvPr>
          <p:cNvSpPr>
            <a:spLocks noGrp="1"/>
          </p:cNvSpPr>
          <p:nvPr>
            <p:ph type="title"/>
          </p:nvPr>
        </p:nvSpPr>
        <p:spPr>
          <a:xfrm>
            <a:off x="153909" y="161284"/>
            <a:ext cx="8332541" cy="1022940"/>
          </a:xfrm>
        </p:spPr>
        <p:txBody>
          <a:bodyPr>
            <a:normAutofit/>
          </a:bodyPr>
          <a:lstStyle/>
          <a:p>
            <a:r>
              <a:rPr lang="en-US" sz="3200" dirty="0">
                <a:latin typeface="Times New Roman" panose="02020603050405020304" pitchFamily="18" charset="0"/>
                <a:cs typeface="Times New Roman" panose="02020603050405020304" pitchFamily="18" charset="0"/>
              </a:rPr>
              <a:t>Form 1 - Section 3A</a:t>
            </a:r>
          </a:p>
        </p:txBody>
      </p:sp>
      <p:sp>
        <p:nvSpPr>
          <p:cNvPr id="3" name="Text Placeholder 2">
            <a:extLst>
              <a:ext uri="{FF2B5EF4-FFF2-40B4-BE49-F238E27FC236}">
                <a16:creationId xmlns:a16="http://schemas.microsoft.com/office/drawing/2014/main" id="{B10A0C7D-908B-6016-0F7A-6B64F0F6B246}"/>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34CE67B9-AA8E-1A95-B15D-AF4AB2DF8BAC}"/>
              </a:ext>
            </a:extLst>
          </p:cNvPr>
          <p:cNvPicPr>
            <a:picLocks noChangeAspect="1"/>
          </p:cNvPicPr>
          <p:nvPr/>
        </p:nvPicPr>
        <p:blipFill>
          <a:blip r:embed="rId2"/>
          <a:stretch>
            <a:fillRect/>
          </a:stretch>
        </p:blipFill>
        <p:spPr>
          <a:xfrm>
            <a:off x="0" y="1184224"/>
            <a:ext cx="12192000" cy="5673776"/>
          </a:xfrm>
          <a:prstGeom prst="rect">
            <a:avLst/>
          </a:prstGeom>
        </p:spPr>
      </p:pic>
      <p:sp>
        <p:nvSpPr>
          <p:cNvPr id="4" name="TextBox 3">
            <a:extLst>
              <a:ext uri="{FF2B5EF4-FFF2-40B4-BE49-F238E27FC236}">
                <a16:creationId xmlns:a16="http://schemas.microsoft.com/office/drawing/2014/main" id="{11B5CB76-D2AE-20D1-94F7-EBF7B2DCC9AC}"/>
              </a:ext>
            </a:extLst>
          </p:cNvPr>
          <p:cNvSpPr txBox="1"/>
          <p:nvPr/>
        </p:nvSpPr>
        <p:spPr>
          <a:xfrm>
            <a:off x="6165131" y="5228193"/>
            <a:ext cx="5441082" cy="646331"/>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The Buy American requirement is listed under Section 7-Terms and Conditions on page 6 of the RFP.</a:t>
            </a:r>
          </a:p>
        </p:txBody>
      </p:sp>
    </p:spTree>
    <p:extLst>
      <p:ext uri="{BB962C8B-B14F-4D97-AF65-F5344CB8AC3E}">
        <p14:creationId xmlns:p14="http://schemas.microsoft.com/office/powerpoint/2010/main" val="166883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9A5B-27A2-B6DF-49FD-AA5830C8AC9C}"/>
              </a:ext>
            </a:extLst>
          </p:cNvPr>
          <p:cNvSpPr>
            <a:spLocks noGrp="1"/>
          </p:cNvSpPr>
          <p:nvPr>
            <p:ph type="title"/>
          </p:nvPr>
        </p:nvSpPr>
        <p:spPr>
          <a:xfrm>
            <a:off x="135802" y="161284"/>
            <a:ext cx="8350648" cy="1022940"/>
          </a:xfrm>
        </p:spPr>
        <p:txBody>
          <a:bodyPr>
            <a:normAutofit/>
          </a:bodyPr>
          <a:lstStyle/>
          <a:p>
            <a:r>
              <a:rPr lang="en-US" sz="3200" dirty="0">
                <a:latin typeface="Times New Roman" panose="02020603050405020304" pitchFamily="18" charset="0"/>
                <a:cs typeface="Times New Roman" panose="02020603050405020304" pitchFamily="18" charset="0"/>
              </a:rPr>
              <a:t>Form 1 - Section 3B</a:t>
            </a:r>
          </a:p>
        </p:txBody>
      </p:sp>
      <p:sp>
        <p:nvSpPr>
          <p:cNvPr id="3" name="Text Placeholder 2">
            <a:extLst>
              <a:ext uri="{FF2B5EF4-FFF2-40B4-BE49-F238E27FC236}">
                <a16:creationId xmlns:a16="http://schemas.microsoft.com/office/drawing/2014/main" id="{6D67225A-E004-A610-57F1-5C1331642EE0}"/>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2223C089-5FA1-2191-FFA9-8A1D86CB00CD}"/>
              </a:ext>
            </a:extLst>
          </p:cNvPr>
          <p:cNvPicPr>
            <a:picLocks noChangeAspect="1"/>
          </p:cNvPicPr>
          <p:nvPr/>
        </p:nvPicPr>
        <p:blipFill>
          <a:blip r:embed="rId2"/>
          <a:stretch>
            <a:fillRect/>
          </a:stretch>
        </p:blipFill>
        <p:spPr>
          <a:xfrm>
            <a:off x="0" y="1112363"/>
            <a:ext cx="12192000" cy="5745637"/>
          </a:xfrm>
          <a:prstGeom prst="rect">
            <a:avLst/>
          </a:prstGeom>
          <a:solidFill>
            <a:schemeClr val="accent6">
              <a:lumMod val="60000"/>
              <a:lumOff val="40000"/>
            </a:schemeClr>
          </a:solidFill>
        </p:spPr>
      </p:pic>
      <p:sp>
        <p:nvSpPr>
          <p:cNvPr id="4" name="TextBox 3">
            <a:extLst>
              <a:ext uri="{FF2B5EF4-FFF2-40B4-BE49-F238E27FC236}">
                <a16:creationId xmlns:a16="http://schemas.microsoft.com/office/drawing/2014/main" id="{3B5B9F29-8F07-8B25-FE08-31408B9CB47C}"/>
              </a:ext>
            </a:extLst>
          </p:cNvPr>
          <p:cNvSpPr txBox="1"/>
          <p:nvPr/>
        </p:nvSpPr>
        <p:spPr>
          <a:xfrm>
            <a:off x="7640786" y="4732256"/>
            <a:ext cx="3965427" cy="923330"/>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Small Utility =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eligible entity that sells not more than 4,000,000 megawatt hours of electricity per year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8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6E31-069A-9417-90CE-89A3DC531CC8}"/>
              </a:ext>
            </a:extLst>
          </p:cNvPr>
          <p:cNvSpPr>
            <a:spLocks noGrp="1"/>
          </p:cNvSpPr>
          <p:nvPr>
            <p:ph type="title"/>
          </p:nvPr>
        </p:nvSpPr>
        <p:spPr>
          <a:xfrm>
            <a:off x="126749" y="161284"/>
            <a:ext cx="8359701" cy="1022940"/>
          </a:xfrm>
        </p:spPr>
        <p:txBody>
          <a:bodyPr>
            <a:normAutofit/>
          </a:bodyPr>
          <a:lstStyle/>
          <a:p>
            <a:r>
              <a:rPr lang="en-US" sz="3200" dirty="0">
                <a:latin typeface="Times New Roman" panose="02020603050405020304" pitchFamily="18" charset="0"/>
                <a:cs typeface="Times New Roman" panose="02020603050405020304" pitchFamily="18" charset="0"/>
              </a:rPr>
              <a:t>Form 1 - Section 3C</a:t>
            </a:r>
          </a:p>
        </p:txBody>
      </p:sp>
      <p:sp>
        <p:nvSpPr>
          <p:cNvPr id="3" name="Text Placeholder 2">
            <a:extLst>
              <a:ext uri="{FF2B5EF4-FFF2-40B4-BE49-F238E27FC236}">
                <a16:creationId xmlns:a16="http://schemas.microsoft.com/office/drawing/2014/main" id="{8F282427-7E8A-BC2F-4485-AC262F37DD95}"/>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1C725AC5-44A0-8431-7858-A9A6A0760462}"/>
              </a:ext>
            </a:extLst>
          </p:cNvPr>
          <p:cNvPicPr>
            <a:picLocks noChangeAspect="1"/>
          </p:cNvPicPr>
          <p:nvPr/>
        </p:nvPicPr>
        <p:blipFill>
          <a:blip r:embed="rId3"/>
          <a:stretch>
            <a:fillRect/>
          </a:stretch>
        </p:blipFill>
        <p:spPr>
          <a:xfrm>
            <a:off x="0" y="1184224"/>
            <a:ext cx="12192000" cy="5673776"/>
          </a:xfrm>
          <a:prstGeom prst="rect">
            <a:avLst/>
          </a:prstGeom>
        </p:spPr>
      </p:pic>
    </p:spTree>
    <p:extLst>
      <p:ext uri="{BB962C8B-B14F-4D97-AF65-F5344CB8AC3E}">
        <p14:creationId xmlns:p14="http://schemas.microsoft.com/office/powerpoint/2010/main" val="145868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6FB3-5BCE-637E-9B2A-AAF40031D961}"/>
              </a:ext>
            </a:extLst>
          </p:cNvPr>
          <p:cNvSpPr>
            <a:spLocks noGrp="1"/>
          </p:cNvSpPr>
          <p:nvPr>
            <p:ph type="title"/>
          </p:nvPr>
        </p:nvSpPr>
        <p:spPr>
          <a:xfrm>
            <a:off x="126749" y="161284"/>
            <a:ext cx="8359701" cy="1022940"/>
          </a:xfrm>
        </p:spPr>
        <p:txBody>
          <a:bodyPr>
            <a:normAutofit/>
          </a:bodyPr>
          <a:lstStyle/>
          <a:p>
            <a:r>
              <a:rPr lang="en-US" sz="3200" dirty="0">
                <a:latin typeface="Times New Roman" panose="02020603050405020304" pitchFamily="18" charset="0"/>
                <a:cs typeface="Times New Roman" panose="02020603050405020304" pitchFamily="18" charset="0"/>
              </a:rPr>
              <a:t>Form 1 - Appendix A</a:t>
            </a:r>
          </a:p>
        </p:txBody>
      </p:sp>
      <p:sp>
        <p:nvSpPr>
          <p:cNvPr id="3" name="Text Placeholder 2">
            <a:extLst>
              <a:ext uri="{FF2B5EF4-FFF2-40B4-BE49-F238E27FC236}">
                <a16:creationId xmlns:a16="http://schemas.microsoft.com/office/drawing/2014/main" id="{7FB294E9-AD82-D3BC-D813-0BB06D072DE7}"/>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9F22E084-B6F2-25DE-B396-2C39D7D06F4C}"/>
              </a:ext>
            </a:extLst>
          </p:cNvPr>
          <p:cNvPicPr>
            <a:picLocks noChangeAspect="1"/>
          </p:cNvPicPr>
          <p:nvPr/>
        </p:nvPicPr>
        <p:blipFill>
          <a:blip r:embed="rId2"/>
          <a:stretch>
            <a:fillRect/>
          </a:stretch>
        </p:blipFill>
        <p:spPr>
          <a:xfrm>
            <a:off x="0" y="1102936"/>
            <a:ext cx="12192000" cy="5755064"/>
          </a:xfrm>
          <a:prstGeom prst="rect">
            <a:avLst/>
          </a:prstGeom>
        </p:spPr>
      </p:pic>
    </p:spTree>
    <p:extLst>
      <p:ext uri="{BB962C8B-B14F-4D97-AF65-F5344CB8AC3E}">
        <p14:creationId xmlns:p14="http://schemas.microsoft.com/office/powerpoint/2010/main" val="346302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57C3E-816F-0EF4-F9A7-C918B3030CBB}"/>
              </a:ext>
            </a:extLst>
          </p:cNvPr>
          <p:cNvSpPr>
            <a:spLocks noGrp="1"/>
          </p:cNvSpPr>
          <p:nvPr>
            <p:ph type="title"/>
          </p:nvPr>
        </p:nvSpPr>
        <p:spPr>
          <a:xfrm>
            <a:off x="153909" y="161284"/>
            <a:ext cx="9460871" cy="1022940"/>
          </a:xfrm>
        </p:spPr>
        <p:txBody>
          <a:bodyPr>
            <a:normAutofit/>
          </a:bodyPr>
          <a:lstStyle/>
          <a:p>
            <a:r>
              <a:rPr lang="en-US" sz="3200" dirty="0">
                <a:latin typeface="Times New Roman" panose="02020603050405020304" pitchFamily="18" charset="0"/>
                <a:cs typeface="Times New Roman" panose="02020603050405020304" pitchFamily="18" charset="0"/>
              </a:rPr>
              <a:t>Form 2 - Secretarial Eligible Entity Designation Form</a:t>
            </a:r>
          </a:p>
        </p:txBody>
      </p:sp>
      <p:sp>
        <p:nvSpPr>
          <p:cNvPr id="3" name="Text Placeholder 2">
            <a:extLst>
              <a:ext uri="{FF2B5EF4-FFF2-40B4-BE49-F238E27FC236}">
                <a16:creationId xmlns:a16="http://schemas.microsoft.com/office/drawing/2014/main" id="{883C2EA2-EB92-2275-75C8-1099AD79DF4A}"/>
              </a:ext>
            </a:extLst>
          </p:cNvPr>
          <p:cNvSpPr>
            <a:spLocks noGrp="1"/>
          </p:cNvSpPr>
          <p:nvPr>
            <p:ph type="body" sz="quarter" idx="10"/>
          </p:nvPr>
        </p:nvSpPr>
        <p:spPr/>
        <p:txBody>
          <a:bodyPr/>
          <a:lstStyle/>
          <a:p>
            <a:pPr marL="0" indent="0">
              <a:buNone/>
            </a:pPr>
            <a:endParaRPr lang="en-US" dirty="0"/>
          </a:p>
        </p:txBody>
      </p:sp>
      <p:pic>
        <p:nvPicPr>
          <p:cNvPr id="7" name="Picture 6">
            <a:extLst>
              <a:ext uri="{FF2B5EF4-FFF2-40B4-BE49-F238E27FC236}">
                <a16:creationId xmlns:a16="http://schemas.microsoft.com/office/drawing/2014/main" id="{6F9C33D8-70E2-3E35-78E9-AAE18A83E32B}"/>
              </a:ext>
            </a:extLst>
          </p:cNvPr>
          <p:cNvPicPr>
            <a:picLocks noChangeAspect="1"/>
          </p:cNvPicPr>
          <p:nvPr/>
        </p:nvPicPr>
        <p:blipFill>
          <a:blip r:embed="rId2"/>
          <a:stretch>
            <a:fillRect/>
          </a:stretch>
        </p:blipFill>
        <p:spPr>
          <a:xfrm>
            <a:off x="380245" y="1184224"/>
            <a:ext cx="12192000" cy="5673776"/>
          </a:xfrm>
          <a:prstGeom prst="rect">
            <a:avLst/>
          </a:prstGeom>
        </p:spPr>
      </p:pic>
      <p:sp>
        <p:nvSpPr>
          <p:cNvPr id="8" name="TextBox 7">
            <a:extLst>
              <a:ext uri="{FF2B5EF4-FFF2-40B4-BE49-F238E27FC236}">
                <a16:creationId xmlns:a16="http://schemas.microsoft.com/office/drawing/2014/main" id="{C1158B0C-8A4C-B122-BC28-6DF099D35A48}"/>
              </a:ext>
            </a:extLst>
          </p:cNvPr>
          <p:cNvSpPr txBox="1"/>
          <p:nvPr/>
        </p:nvSpPr>
        <p:spPr>
          <a:xfrm>
            <a:off x="7012516" y="4088153"/>
            <a:ext cx="3842589" cy="369332"/>
          </a:xfrm>
          <a:prstGeom prst="rect">
            <a:avLst/>
          </a:prstGeom>
          <a:solidFill>
            <a:schemeClr val="accent6">
              <a:lumMod val="60000"/>
              <a:lumOff val="40000"/>
            </a:schemeClr>
          </a:solidFill>
        </p:spPr>
        <p:txBody>
          <a:bodyPr wrap="square" rtlCol="0">
            <a:spAutoFit/>
          </a:bodyPr>
          <a:lstStyle/>
          <a:p>
            <a:r>
              <a:rPr lang="en-US" dirty="0"/>
              <a:t>Applicants do not fill in Section I.</a:t>
            </a:r>
          </a:p>
        </p:txBody>
      </p:sp>
      <p:sp>
        <p:nvSpPr>
          <p:cNvPr id="4" name="TextBox 3">
            <a:extLst>
              <a:ext uri="{FF2B5EF4-FFF2-40B4-BE49-F238E27FC236}">
                <a16:creationId xmlns:a16="http://schemas.microsoft.com/office/drawing/2014/main" id="{7F29FFB4-9901-2C36-0F28-24771EF64402}"/>
              </a:ext>
            </a:extLst>
          </p:cNvPr>
          <p:cNvSpPr txBox="1"/>
          <p:nvPr/>
        </p:nvSpPr>
        <p:spPr>
          <a:xfrm>
            <a:off x="7012516" y="3244334"/>
            <a:ext cx="3842589" cy="369332"/>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Santee Cooper is the Recipient.</a:t>
            </a:r>
          </a:p>
        </p:txBody>
      </p:sp>
    </p:spTree>
    <p:extLst>
      <p:ext uri="{BB962C8B-B14F-4D97-AF65-F5344CB8AC3E}">
        <p14:creationId xmlns:p14="http://schemas.microsoft.com/office/powerpoint/2010/main" val="30002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14B3-D9D8-9D29-CC2F-F614C45B8ACC}"/>
              </a:ext>
            </a:extLst>
          </p:cNvPr>
          <p:cNvSpPr>
            <a:spLocks noGrp="1"/>
          </p:cNvSpPr>
          <p:nvPr>
            <p:ph type="title"/>
          </p:nvPr>
        </p:nvSpPr>
        <p:spPr>
          <a:xfrm>
            <a:off x="103696" y="161284"/>
            <a:ext cx="8382754" cy="1022940"/>
          </a:xfrm>
        </p:spPr>
        <p:txBody>
          <a:bodyPr>
            <a:normAutofit/>
          </a:bodyPr>
          <a:lstStyle/>
          <a:p>
            <a:r>
              <a:rPr lang="en-US" sz="3200" dirty="0">
                <a:latin typeface="Times New Roman" panose="02020603050405020304" pitchFamily="18" charset="0"/>
                <a:cs typeface="Times New Roman" panose="02020603050405020304" pitchFamily="18" charset="0"/>
              </a:rPr>
              <a:t>Form 2 - Section II</a:t>
            </a:r>
          </a:p>
        </p:txBody>
      </p:sp>
      <p:sp>
        <p:nvSpPr>
          <p:cNvPr id="3" name="Text Placeholder 2">
            <a:extLst>
              <a:ext uri="{FF2B5EF4-FFF2-40B4-BE49-F238E27FC236}">
                <a16:creationId xmlns:a16="http://schemas.microsoft.com/office/drawing/2014/main" id="{074ED0DC-798B-7250-9189-B420E38E4AB2}"/>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95408DBB-6EAA-A475-B1D0-8CFB4C89326E}"/>
              </a:ext>
            </a:extLst>
          </p:cNvPr>
          <p:cNvPicPr>
            <a:picLocks noChangeAspect="1"/>
          </p:cNvPicPr>
          <p:nvPr/>
        </p:nvPicPr>
        <p:blipFill>
          <a:blip r:embed="rId2"/>
          <a:stretch>
            <a:fillRect/>
          </a:stretch>
        </p:blipFill>
        <p:spPr>
          <a:xfrm>
            <a:off x="103696" y="1184224"/>
            <a:ext cx="12192000" cy="6126263"/>
          </a:xfrm>
          <a:prstGeom prst="rect">
            <a:avLst/>
          </a:prstGeom>
        </p:spPr>
      </p:pic>
      <p:sp>
        <p:nvSpPr>
          <p:cNvPr id="6" name="TextBox 5">
            <a:extLst>
              <a:ext uri="{FF2B5EF4-FFF2-40B4-BE49-F238E27FC236}">
                <a16:creationId xmlns:a16="http://schemas.microsoft.com/office/drawing/2014/main" id="{23F59226-4D49-4268-3D09-D2FD18595C7B}"/>
              </a:ext>
            </a:extLst>
          </p:cNvPr>
          <p:cNvSpPr txBox="1"/>
          <p:nvPr/>
        </p:nvSpPr>
        <p:spPr>
          <a:xfrm>
            <a:off x="8851770" y="2630078"/>
            <a:ext cx="2871918" cy="369332"/>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Applicant entity information.</a:t>
            </a:r>
          </a:p>
        </p:txBody>
      </p:sp>
      <p:sp>
        <p:nvSpPr>
          <p:cNvPr id="7" name="TextBox 6">
            <a:extLst>
              <a:ext uri="{FF2B5EF4-FFF2-40B4-BE49-F238E27FC236}">
                <a16:creationId xmlns:a16="http://schemas.microsoft.com/office/drawing/2014/main" id="{F62126DD-9F9C-E43A-0D7B-07D8DB1C4AAE}"/>
              </a:ext>
            </a:extLst>
          </p:cNvPr>
          <p:cNvSpPr txBox="1"/>
          <p:nvPr/>
        </p:nvSpPr>
        <p:spPr>
          <a:xfrm>
            <a:off x="7726382" y="6242785"/>
            <a:ext cx="4152146" cy="646331"/>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You can use a summary of the description entered on Form 1.</a:t>
            </a:r>
          </a:p>
        </p:txBody>
      </p:sp>
    </p:spTree>
    <p:extLst>
      <p:ext uri="{BB962C8B-B14F-4D97-AF65-F5344CB8AC3E}">
        <p14:creationId xmlns:p14="http://schemas.microsoft.com/office/powerpoint/2010/main" val="415809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807E-76B6-8F7A-0AD9-C4BD6E99CBC0}"/>
              </a:ext>
            </a:extLst>
          </p:cNvPr>
          <p:cNvSpPr>
            <a:spLocks noGrp="1"/>
          </p:cNvSpPr>
          <p:nvPr>
            <p:ph type="title"/>
          </p:nvPr>
        </p:nvSpPr>
        <p:spPr>
          <a:xfrm>
            <a:off x="108642" y="161284"/>
            <a:ext cx="8377808" cy="1022940"/>
          </a:xfrm>
        </p:spPr>
        <p:txBody>
          <a:bodyPr>
            <a:normAutofit/>
          </a:bodyPr>
          <a:lstStyle/>
          <a:p>
            <a:r>
              <a:rPr lang="en-US" sz="3200" dirty="0">
                <a:latin typeface="Times New Roman" panose="02020603050405020304" pitchFamily="18" charset="0"/>
                <a:cs typeface="Times New Roman" panose="02020603050405020304" pitchFamily="18" charset="0"/>
              </a:rPr>
              <a:t>Form 2 - Section II</a:t>
            </a:r>
          </a:p>
        </p:txBody>
      </p:sp>
      <p:sp>
        <p:nvSpPr>
          <p:cNvPr id="3" name="Text Placeholder 2">
            <a:extLst>
              <a:ext uri="{FF2B5EF4-FFF2-40B4-BE49-F238E27FC236}">
                <a16:creationId xmlns:a16="http://schemas.microsoft.com/office/drawing/2014/main" id="{39431F32-AD87-ABB1-4CFB-ADCE73639B62}"/>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9058C3D6-F4DA-390C-CB26-0A8BE6B03AA1}"/>
              </a:ext>
            </a:extLst>
          </p:cNvPr>
          <p:cNvPicPr>
            <a:picLocks noChangeAspect="1"/>
          </p:cNvPicPr>
          <p:nvPr/>
        </p:nvPicPr>
        <p:blipFill>
          <a:blip r:embed="rId2"/>
          <a:stretch>
            <a:fillRect/>
          </a:stretch>
        </p:blipFill>
        <p:spPr>
          <a:xfrm>
            <a:off x="0" y="1184224"/>
            <a:ext cx="12192000" cy="5673776"/>
          </a:xfrm>
          <a:prstGeom prst="rect">
            <a:avLst/>
          </a:prstGeom>
        </p:spPr>
      </p:pic>
      <p:sp>
        <p:nvSpPr>
          <p:cNvPr id="4" name="TextBox 3">
            <a:extLst>
              <a:ext uri="{FF2B5EF4-FFF2-40B4-BE49-F238E27FC236}">
                <a16:creationId xmlns:a16="http://schemas.microsoft.com/office/drawing/2014/main" id="{6711F6B2-4B7A-C0D1-D5EF-36986CD56E93}"/>
              </a:ext>
            </a:extLst>
          </p:cNvPr>
          <p:cNvSpPr txBox="1"/>
          <p:nvPr/>
        </p:nvSpPr>
        <p:spPr>
          <a:xfrm>
            <a:off x="6398412" y="4119513"/>
            <a:ext cx="4176075" cy="923330"/>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Small Utility =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eligible entity that sells not more than 4,000,000 megawatt hours of electricity per year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195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99FC-E4C3-1684-C46B-02C4C578F16F}"/>
              </a:ext>
            </a:extLst>
          </p:cNvPr>
          <p:cNvSpPr>
            <a:spLocks noGrp="1"/>
          </p:cNvSpPr>
          <p:nvPr>
            <p:ph type="title"/>
          </p:nvPr>
        </p:nvSpPr>
        <p:spPr>
          <a:xfrm>
            <a:off x="135803" y="161284"/>
            <a:ext cx="8917662" cy="1022940"/>
          </a:xfrm>
        </p:spPr>
        <p:txBody>
          <a:bodyPr>
            <a:normAutofit/>
          </a:bodyPr>
          <a:lstStyle/>
          <a:p>
            <a:r>
              <a:rPr lang="en-US" sz="3200" dirty="0">
                <a:latin typeface="Times New Roman" panose="02020603050405020304" pitchFamily="18" charset="0"/>
                <a:cs typeface="Times New Roman" panose="02020603050405020304" pitchFamily="18" charset="0"/>
              </a:rPr>
              <a:t>Form 3 - Environmental Questionnaire (NEPA)</a:t>
            </a:r>
          </a:p>
        </p:txBody>
      </p:sp>
      <p:sp>
        <p:nvSpPr>
          <p:cNvPr id="3" name="Text Placeholder 2">
            <a:extLst>
              <a:ext uri="{FF2B5EF4-FFF2-40B4-BE49-F238E27FC236}">
                <a16:creationId xmlns:a16="http://schemas.microsoft.com/office/drawing/2014/main" id="{47449C88-80B7-955C-CF41-2F1B1845A6C2}"/>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7059DE10-D0B9-8683-E772-D323428F9C9A}"/>
              </a:ext>
            </a:extLst>
          </p:cNvPr>
          <p:cNvPicPr>
            <a:picLocks noChangeAspect="1"/>
          </p:cNvPicPr>
          <p:nvPr/>
        </p:nvPicPr>
        <p:blipFill>
          <a:blip r:embed="rId3"/>
          <a:stretch>
            <a:fillRect/>
          </a:stretch>
        </p:blipFill>
        <p:spPr>
          <a:xfrm>
            <a:off x="0" y="1304924"/>
            <a:ext cx="12192000" cy="5553075"/>
          </a:xfrm>
          <a:prstGeom prst="rect">
            <a:avLst/>
          </a:prstGeom>
        </p:spPr>
      </p:pic>
      <p:sp>
        <p:nvSpPr>
          <p:cNvPr id="4" name="TextBox 3">
            <a:extLst>
              <a:ext uri="{FF2B5EF4-FFF2-40B4-BE49-F238E27FC236}">
                <a16:creationId xmlns:a16="http://schemas.microsoft.com/office/drawing/2014/main" id="{E019C755-2144-B08C-6FFE-852774CD54C0}"/>
              </a:ext>
            </a:extLst>
          </p:cNvPr>
          <p:cNvSpPr txBox="1"/>
          <p:nvPr/>
        </p:nvSpPr>
        <p:spPr>
          <a:xfrm>
            <a:off x="7849354" y="2706986"/>
            <a:ext cx="4001632" cy="646331"/>
          </a:xfrm>
          <a:prstGeom prst="rect">
            <a:avLst/>
          </a:prstGeom>
          <a:solidFill>
            <a:schemeClr val="accent6">
              <a:lumMod val="60000"/>
              <a:lumOff val="4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Every question on this form must be answered. </a:t>
            </a:r>
          </a:p>
        </p:txBody>
      </p:sp>
      <p:sp>
        <p:nvSpPr>
          <p:cNvPr id="6" name="TextBox 5">
            <a:extLst>
              <a:ext uri="{FF2B5EF4-FFF2-40B4-BE49-F238E27FC236}">
                <a16:creationId xmlns:a16="http://schemas.microsoft.com/office/drawing/2014/main" id="{76B0E0B8-6868-8C16-E528-9687BA91778D}"/>
              </a:ext>
            </a:extLst>
          </p:cNvPr>
          <p:cNvSpPr txBox="1"/>
          <p:nvPr/>
        </p:nvSpPr>
        <p:spPr>
          <a:xfrm>
            <a:off x="7849354" y="4010685"/>
            <a:ext cx="4001632" cy="646331"/>
          </a:xfrm>
          <a:prstGeom prst="rect">
            <a:avLst/>
          </a:prstGeom>
          <a:solidFill>
            <a:schemeClr val="accent6">
              <a:lumMod val="60000"/>
              <a:lumOff val="4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Maps are required to be attached to this form.</a:t>
            </a:r>
          </a:p>
        </p:txBody>
      </p:sp>
    </p:spTree>
    <p:extLst>
      <p:ext uri="{BB962C8B-B14F-4D97-AF65-F5344CB8AC3E}">
        <p14:creationId xmlns:p14="http://schemas.microsoft.com/office/powerpoint/2010/main" val="366191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3BE4C-FE29-2CE5-8F54-4003F3C47582}"/>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41FF963-DF85-EECA-AD70-C73C4A86FADC}"/>
              </a:ext>
            </a:extLst>
          </p:cNvPr>
          <p:cNvSpPr>
            <a:spLocks noGrp="1"/>
          </p:cNvSpPr>
          <p:nvPr>
            <p:ph type="body" sz="quarter" idx="10"/>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Review:</a:t>
            </a:r>
          </a:p>
          <a:p>
            <a:pPr lvl="1"/>
            <a:r>
              <a:rPr lang="en-US" dirty="0">
                <a:latin typeface="Times New Roman" panose="02020603050405020304" pitchFamily="18" charset="0"/>
                <a:cs typeface="Times New Roman" panose="02020603050405020304" pitchFamily="18" charset="0"/>
              </a:rPr>
              <a:t>Form 1 – Resilience Project &amp; Subaward Notification Form</a:t>
            </a:r>
          </a:p>
          <a:p>
            <a:pPr lvl="1"/>
            <a:r>
              <a:rPr lang="en-US" dirty="0">
                <a:latin typeface="Times New Roman" panose="02020603050405020304" pitchFamily="18" charset="0"/>
                <a:cs typeface="Times New Roman" panose="02020603050405020304" pitchFamily="18" charset="0"/>
              </a:rPr>
              <a:t>Form 2 – Secretarial Eligible Entity Designation Form</a:t>
            </a:r>
          </a:p>
          <a:p>
            <a:r>
              <a:rPr lang="en-US" dirty="0">
                <a:latin typeface="Times New Roman" panose="02020603050405020304" pitchFamily="18" charset="0"/>
                <a:cs typeface="Times New Roman" panose="02020603050405020304" pitchFamily="18" charset="0"/>
              </a:rPr>
              <a:t>Take a quick at:</a:t>
            </a:r>
          </a:p>
          <a:p>
            <a:pPr lvl="1"/>
            <a:r>
              <a:rPr lang="en-US" dirty="0">
                <a:latin typeface="Times New Roman" panose="02020603050405020304" pitchFamily="18" charset="0"/>
                <a:cs typeface="Times New Roman" panose="02020603050405020304" pitchFamily="18" charset="0"/>
              </a:rPr>
              <a:t>Form 3 – Environmental Questionnaire (NEPA)</a:t>
            </a:r>
          </a:p>
          <a:p>
            <a:pPr lvl="1"/>
            <a:r>
              <a:rPr lang="en-US" dirty="0">
                <a:latin typeface="Times New Roman" panose="02020603050405020304" pitchFamily="18" charset="0"/>
                <a:cs typeface="Times New Roman" panose="02020603050405020304" pitchFamily="18" charset="0"/>
              </a:rPr>
              <a:t>Form 4 – SF-424 Budget Justification Workbook</a:t>
            </a:r>
          </a:p>
          <a:p>
            <a:pPr lvl="1"/>
            <a:r>
              <a:rPr lang="en-US" dirty="0">
                <a:latin typeface="Times New Roman" panose="02020603050405020304" pitchFamily="18" charset="0"/>
                <a:cs typeface="Times New Roman" panose="02020603050405020304" pitchFamily="18" charset="0"/>
              </a:rPr>
              <a:t>Form 5 – Cost Match Commitment letter</a:t>
            </a:r>
          </a:p>
          <a:p>
            <a:pPr lvl="1"/>
            <a:r>
              <a:rPr lang="en-US" dirty="0">
                <a:latin typeface="Times New Roman" panose="02020603050405020304" pitchFamily="18" charset="0"/>
                <a:cs typeface="Times New Roman" panose="02020603050405020304" pitchFamily="18" charset="0"/>
              </a:rPr>
              <a:t>Form 6 – Appendix A-Performance Metrics to Evaluate Utility Resilience Investments</a:t>
            </a:r>
          </a:p>
          <a:p>
            <a:pPr lvl="1"/>
            <a:r>
              <a:rPr lang="en-US" dirty="0">
                <a:latin typeface="Times New Roman" panose="02020603050405020304" pitchFamily="18" charset="0"/>
                <a:cs typeface="Times New Roman" panose="02020603050405020304" pitchFamily="18" charset="0"/>
              </a:rPr>
              <a:t>Form 7 – Acknowledgement of Federal funds governed by DE-FOA-0002736-certification statement</a:t>
            </a:r>
          </a:p>
          <a:p>
            <a:pPr lvl="1"/>
            <a:r>
              <a:rPr lang="en-US" dirty="0">
                <a:latin typeface="Times New Roman" panose="02020603050405020304" pitchFamily="18" charset="0"/>
                <a:cs typeface="Times New Roman" panose="02020603050405020304" pitchFamily="18" charset="0"/>
              </a:rPr>
              <a:t>Form 8 – SF-LLL: Disclosure of Lobbying Activities (if applicable)</a:t>
            </a:r>
          </a:p>
          <a:p>
            <a:pPr lvl="1"/>
            <a:r>
              <a:rPr lang="en-US" dirty="0">
                <a:latin typeface="Times New Roman" panose="02020603050405020304" pitchFamily="18" charset="0"/>
                <a:cs typeface="Times New Roman" panose="02020603050405020304" pitchFamily="18" charset="0"/>
              </a:rPr>
              <a:t>Form 9 – Letters of Support (if applicable)</a:t>
            </a:r>
          </a:p>
          <a:p>
            <a:pPr lvl="1"/>
            <a:endParaRPr lang="en-US" dirty="0"/>
          </a:p>
        </p:txBody>
      </p:sp>
    </p:spTree>
    <p:extLst>
      <p:ext uri="{BB962C8B-B14F-4D97-AF65-F5344CB8AC3E}">
        <p14:creationId xmlns:p14="http://schemas.microsoft.com/office/powerpoint/2010/main" val="2873752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111D-BC3C-F69B-AD2D-CECA131F8A61}"/>
              </a:ext>
            </a:extLst>
          </p:cNvPr>
          <p:cNvSpPr>
            <a:spLocks noGrp="1"/>
          </p:cNvSpPr>
          <p:nvPr>
            <p:ph type="title"/>
          </p:nvPr>
        </p:nvSpPr>
        <p:spPr>
          <a:xfrm>
            <a:off x="153909" y="161284"/>
            <a:ext cx="8332541" cy="1022940"/>
          </a:xfrm>
        </p:spPr>
        <p:txBody>
          <a:bodyPr>
            <a:normAutofit/>
          </a:bodyPr>
          <a:lstStyle/>
          <a:p>
            <a:r>
              <a:rPr lang="en-US" sz="3200" dirty="0">
                <a:latin typeface="Times New Roman" panose="02020603050405020304" pitchFamily="18" charset="0"/>
                <a:cs typeface="Times New Roman" panose="02020603050405020304" pitchFamily="18" charset="0"/>
              </a:rPr>
              <a:t>Form 4 - SF-242 Budget Justification Workbook</a:t>
            </a:r>
          </a:p>
        </p:txBody>
      </p:sp>
      <p:sp>
        <p:nvSpPr>
          <p:cNvPr id="3" name="Text Placeholder 2">
            <a:extLst>
              <a:ext uri="{FF2B5EF4-FFF2-40B4-BE49-F238E27FC236}">
                <a16:creationId xmlns:a16="http://schemas.microsoft.com/office/drawing/2014/main" id="{A46B9340-1919-1A9D-337C-D1B9B4656A58}"/>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9217D45F-F0A2-4504-660B-97BC91A91021}"/>
              </a:ext>
            </a:extLst>
          </p:cNvPr>
          <p:cNvPicPr>
            <a:picLocks noChangeAspect="1"/>
          </p:cNvPicPr>
          <p:nvPr/>
        </p:nvPicPr>
        <p:blipFill>
          <a:blip r:embed="rId3"/>
          <a:stretch>
            <a:fillRect/>
          </a:stretch>
        </p:blipFill>
        <p:spPr>
          <a:xfrm>
            <a:off x="0" y="1184224"/>
            <a:ext cx="12192000" cy="5673776"/>
          </a:xfrm>
          <a:prstGeom prst="rect">
            <a:avLst/>
          </a:prstGeom>
        </p:spPr>
      </p:pic>
      <p:sp>
        <p:nvSpPr>
          <p:cNvPr id="4" name="TextBox 3">
            <a:extLst>
              <a:ext uri="{FF2B5EF4-FFF2-40B4-BE49-F238E27FC236}">
                <a16:creationId xmlns:a16="http://schemas.microsoft.com/office/drawing/2014/main" id="{DFDDA2E0-01DA-E550-29E2-35D1D0981197}"/>
              </a:ext>
            </a:extLst>
          </p:cNvPr>
          <p:cNvSpPr txBox="1"/>
          <p:nvPr/>
        </p:nvSpPr>
        <p:spPr>
          <a:xfrm>
            <a:off x="4399983" y="2589291"/>
            <a:ext cx="3947311" cy="646331"/>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At the top of each tab are instructions for completing that tab.</a:t>
            </a:r>
          </a:p>
        </p:txBody>
      </p:sp>
    </p:spTree>
    <p:extLst>
      <p:ext uri="{BB962C8B-B14F-4D97-AF65-F5344CB8AC3E}">
        <p14:creationId xmlns:p14="http://schemas.microsoft.com/office/powerpoint/2010/main" val="2033697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E126-BEEC-31EA-417C-FEBC59A6F296}"/>
              </a:ext>
            </a:extLst>
          </p:cNvPr>
          <p:cNvSpPr>
            <a:spLocks noGrp="1"/>
          </p:cNvSpPr>
          <p:nvPr>
            <p:ph type="title"/>
          </p:nvPr>
        </p:nvSpPr>
        <p:spPr>
          <a:xfrm>
            <a:off x="126749" y="161284"/>
            <a:ext cx="8359701" cy="1022940"/>
          </a:xfrm>
        </p:spPr>
        <p:txBody>
          <a:bodyPr>
            <a:normAutofit/>
          </a:bodyPr>
          <a:lstStyle/>
          <a:p>
            <a:r>
              <a:rPr lang="en-US" sz="3200" dirty="0">
                <a:latin typeface="Times New Roman" panose="02020603050405020304" pitchFamily="18" charset="0"/>
                <a:cs typeface="Times New Roman" panose="02020603050405020304" pitchFamily="18" charset="0"/>
              </a:rPr>
              <a:t>Form 5 - Cost Match Commitment Letter</a:t>
            </a:r>
          </a:p>
        </p:txBody>
      </p:sp>
      <p:sp>
        <p:nvSpPr>
          <p:cNvPr id="3" name="Text Placeholder 2">
            <a:extLst>
              <a:ext uri="{FF2B5EF4-FFF2-40B4-BE49-F238E27FC236}">
                <a16:creationId xmlns:a16="http://schemas.microsoft.com/office/drawing/2014/main" id="{81AA8119-A897-928E-4ECC-FD65D5B3F35A}"/>
              </a:ext>
            </a:extLst>
          </p:cNvPr>
          <p:cNvSpPr>
            <a:spLocks noGrp="1"/>
          </p:cNvSpPr>
          <p:nvPr>
            <p:ph type="body" sz="quarter" idx="10"/>
          </p:nvPr>
        </p:nvSpPr>
        <p:spPr/>
        <p:txBody>
          <a:bodyPr/>
          <a:lstStyle/>
          <a:p>
            <a:pPr marL="0" indent="0">
              <a:buNone/>
            </a:pPr>
            <a:endParaRPr lang="en-US" dirty="0"/>
          </a:p>
        </p:txBody>
      </p:sp>
      <p:pic>
        <p:nvPicPr>
          <p:cNvPr id="9" name="Picture 8">
            <a:extLst>
              <a:ext uri="{FF2B5EF4-FFF2-40B4-BE49-F238E27FC236}">
                <a16:creationId xmlns:a16="http://schemas.microsoft.com/office/drawing/2014/main" id="{EA6FDECB-A20F-5361-B02F-7B57D6E22D8C}"/>
              </a:ext>
            </a:extLst>
          </p:cNvPr>
          <p:cNvPicPr>
            <a:picLocks noChangeAspect="1"/>
          </p:cNvPicPr>
          <p:nvPr/>
        </p:nvPicPr>
        <p:blipFill>
          <a:blip r:embed="rId2"/>
          <a:stretch>
            <a:fillRect/>
          </a:stretch>
        </p:blipFill>
        <p:spPr>
          <a:xfrm>
            <a:off x="0" y="1184224"/>
            <a:ext cx="12192000" cy="5673775"/>
          </a:xfrm>
          <a:prstGeom prst="rect">
            <a:avLst/>
          </a:prstGeom>
        </p:spPr>
      </p:pic>
      <p:sp>
        <p:nvSpPr>
          <p:cNvPr id="10" name="TextBox 9">
            <a:extLst>
              <a:ext uri="{FF2B5EF4-FFF2-40B4-BE49-F238E27FC236}">
                <a16:creationId xmlns:a16="http://schemas.microsoft.com/office/drawing/2014/main" id="{4C878970-BE13-35D2-F7B6-F60764A67E76}"/>
              </a:ext>
            </a:extLst>
          </p:cNvPr>
          <p:cNvSpPr txBox="1"/>
          <p:nvPr/>
        </p:nvSpPr>
        <p:spPr>
          <a:xfrm>
            <a:off x="7381187" y="3299381"/>
            <a:ext cx="4147793" cy="923330"/>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Use these instruction to create your cost match commitment letter. Letter must be on the applicant’s letterhead.</a:t>
            </a:r>
          </a:p>
        </p:txBody>
      </p:sp>
    </p:spTree>
    <p:extLst>
      <p:ext uri="{BB962C8B-B14F-4D97-AF65-F5344CB8AC3E}">
        <p14:creationId xmlns:p14="http://schemas.microsoft.com/office/powerpoint/2010/main" val="2236333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F3EE-C267-256E-5B73-DCC24160C8AD}"/>
              </a:ext>
            </a:extLst>
          </p:cNvPr>
          <p:cNvSpPr>
            <a:spLocks noGrp="1"/>
          </p:cNvSpPr>
          <p:nvPr>
            <p:ph type="title"/>
          </p:nvPr>
        </p:nvSpPr>
        <p:spPr>
          <a:xfrm>
            <a:off x="144855" y="0"/>
            <a:ext cx="9243589" cy="1184224"/>
          </a:xfrm>
        </p:spPr>
        <p:txBody>
          <a:bodyPr>
            <a:normAutofit/>
          </a:bodyPr>
          <a:lstStyle/>
          <a:p>
            <a:pPr algn="ctr"/>
            <a:r>
              <a:rPr lang="en-US" sz="3200" dirty="0">
                <a:latin typeface="Times New Roman" panose="02020603050405020304" pitchFamily="18" charset="0"/>
                <a:cs typeface="Times New Roman" panose="02020603050405020304" pitchFamily="18" charset="0"/>
              </a:rPr>
              <a:t>Form 6 - Appendix A-Performance Metrics to Evaluate Utility Resilience Investment </a:t>
            </a:r>
          </a:p>
        </p:txBody>
      </p:sp>
      <p:sp>
        <p:nvSpPr>
          <p:cNvPr id="3" name="Text Placeholder 2">
            <a:extLst>
              <a:ext uri="{FF2B5EF4-FFF2-40B4-BE49-F238E27FC236}">
                <a16:creationId xmlns:a16="http://schemas.microsoft.com/office/drawing/2014/main" id="{3F2A3B7D-4140-7F18-5B39-DDBA042980C8}"/>
              </a:ext>
            </a:extLst>
          </p:cNvPr>
          <p:cNvSpPr>
            <a:spLocks noGrp="1"/>
          </p:cNvSpPr>
          <p:nvPr>
            <p:ph type="body" sz="quarter" idx="10"/>
          </p:nvPr>
        </p:nvSpPr>
        <p:spPr/>
        <p:txBody>
          <a:bodyPr/>
          <a:lstStyle/>
          <a:p>
            <a:pPr marL="0" indent="0">
              <a:buNone/>
            </a:pPr>
            <a:endParaRPr lang="en-US" dirty="0"/>
          </a:p>
        </p:txBody>
      </p:sp>
      <p:pic>
        <p:nvPicPr>
          <p:cNvPr id="7" name="Picture 6">
            <a:extLst>
              <a:ext uri="{FF2B5EF4-FFF2-40B4-BE49-F238E27FC236}">
                <a16:creationId xmlns:a16="http://schemas.microsoft.com/office/drawing/2014/main" id="{2B5DF83D-368E-7D52-174E-8C0B941FC588}"/>
              </a:ext>
            </a:extLst>
          </p:cNvPr>
          <p:cNvPicPr>
            <a:picLocks noChangeAspect="1"/>
          </p:cNvPicPr>
          <p:nvPr/>
        </p:nvPicPr>
        <p:blipFill>
          <a:blip r:embed="rId2"/>
          <a:stretch>
            <a:fillRect/>
          </a:stretch>
        </p:blipFill>
        <p:spPr>
          <a:xfrm>
            <a:off x="0" y="1184224"/>
            <a:ext cx="12192000" cy="5673776"/>
          </a:xfrm>
          <a:prstGeom prst="rect">
            <a:avLst/>
          </a:prstGeom>
        </p:spPr>
      </p:pic>
      <p:sp>
        <p:nvSpPr>
          <p:cNvPr id="8" name="TextBox 7">
            <a:extLst>
              <a:ext uri="{FF2B5EF4-FFF2-40B4-BE49-F238E27FC236}">
                <a16:creationId xmlns:a16="http://schemas.microsoft.com/office/drawing/2014/main" id="{350CB7DC-6FE9-EBC7-2048-9788F13F5B4E}"/>
              </a:ext>
            </a:extLst>
          </p:cNvPr>
          <p:cNvSpPr txBox="1"/>
          <p:nvPr/>
        </p:nvSpPr>
        <p:spPr>
          <a:xfrm>
            <a:off x="3897655" y="3981262"/>
            <a:ext cx="5563215" cy="646331"/>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Refer to Appendix A-Instructions posted on the Grid Resilience Grant Program webpage to complete this form</a:t>
            </a:r>
          </a:p>
        </p:txBody>
      </p:sp>
    </p:spTree>
    <p:extLst>
      <p:ext uri="{BB962C8B-B14F-4D97-AF65-F5344CB8AC3E}">
        <p14:creationId xmlns:p14="http://schemas.microsoft.com/office/powerpoint/2010/main" val="316165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0D62-5448-04D7-8566-A748BB90E011}"/>
              </a:ext>
            </a:extLst>
          </p:cNvPr>
          <p:cNvSpPr>
            <a:spLocks noGrp="1"/>
          </p:cNvSpPr>
          <p:nvPr>
            <p:ph type="title"/>
          </p:nvPr>
        </p:nvSpPr>
        <p:spPr>
          <a:xfrm>
            <a:off x="108642" y="0"/>
            <a:ext cx="9515192" cy="1184224"/>
          </a:xfrm>
        </p:spPr>
        <p:txBody>
          <a:bodyPr>
            <a:normAutofit/>
          </a:bodyPr>
          <a:lstStyle/>
          <a:p>
            <a:pPr algn="ctr"/>
            <a:r>
              <a:rPr lang="en-US" sz="3200" dirty="0">
                <a:latin typeface="Times New Roman" panose="02020603050405020304" pitchFamily="18" charset="0"/>
                <a:cs typeface="Times New Roman" panose="02020603050405020304" pitchFamily="18" charset="0"/>
              </a:rPr>
              <a:t>Form 7 - Acknowledgement of Federal Funds Governed by DE-FOA-0002736-certification Statement</a:t>
            </a:r>
          </a:p>
        </p:txBody>
      </p:sp>
      <p:sp>
        <p:nvSpPr>
          <p:cNvPr id="3" name="Text Placeholder 2">
            <a:extLst>
              <a:ext uri="{FF2B5EF4-FFF2-40B4-BE49-F238E27FC236}">
                <a16:creationId xmlns:a16="http://schemas.microsoft.com/office/drawing/2014/main" id="{4913DA67-1720-1D3D-3BA3-0AAF3DB90784}"/>
              </a:ext>
            </a:extLst>
          </p:cNvPr>
          <p:cNvSpPr>
            <a:spLocks noGrp="1"/>
          </p:cNvSpPr>
          <p:nvPr>
            <p:ph type="body" sz="quarter" idx="10"/>
          </p:nvPr>
        </p:nvSpPr>
        <p:spPr/>
        <p:txBody>
          <a:bodyPr/>
          <a:lstStyle/>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B94BC550-68D0-55A8-7669-CF5B05775E21}"/>
              </a:ext>
            </a:extLst>
          </p:cNvPr>
          <p:cNvPicPr>
            <a:picLocks noChangeAspect="1"/>
          </p:cNvPicPr>
          <p:nvPr/>
        </p:nvPicPr>
        <p:blipFill>
          <a:blip r:embed="rId2"/>
          <a:stretch>
            <a:fillRect/>
          </a:stretch>
        </p:blipFill>
        <p:spPr>
          <a:xfrm>
            <a:off x="0" y="1184224"/>
            <a:ext cx="12192000" cy="5673776"/>
          </a:xfrm>
          <a:prstGeom prst="rect">
            <a:avLst/>
          </a:prstGeom>
        </p:spPr>
      </p:pic>
      <p:sp>
        <p:nvSpPr>
          <p:cNvPr id="4" name="TextBox 3">
            <a:extLst>
              <a:ext uri="{FF2B5EF4-FFF2-40B4-BE49-F238E27FC236}">
                <a16:creationId xmlns:a16="http://schemas.microsoft.com/office/drawing/2014/main" id="{5332E4A1-8AF6-22BC-148D-C2BAA0B8BB4E}"/>
              </a:ext>
            </a:extLst>
          </p:cNvPr>
          <p:cNvSpPr txBox="1"/>
          <p:nvPr/>
        </p:nvSpPr>
        <p:spPr>
          <a:xfrm>
            <a:off x="5920968" y="3764018"/>
            <a:ext cx="4535786" cy="646331"/>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Use this template to create your letter. Letter needs to be on the Applicant’s letterhead.</a:t>
            </a:r>
          </a:p>
        </p:txBody>
      </p:sp>
    </p:spTree>
    <p:extLst>
      <p:ext uri="{BB962C8B-B14F-4D97-AF65-F5344CB8AC3E}">
        <p14:creationId xmlns:p14="http://schemas.microsoft.com/office/powerpoint/2010/main" val="2232575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7535-B0B5-D9F6-1652-D828CA4389C6}"/>
              </a:ext>
            </a:extLst>
          </p:cNvPr>
          <p:cNvSpPr>
            <a:spLocks noGrp="1"/>
          </p:cNvSpPr>
          <p:nvPr>
            <p:ph type="title"/>
          </p:nvPr>
        </p:nvSpPr>
        <p:spPr>
          <a:xfrm>
            <a:off x="153909" y="161284"/>
            <a:ext cx="9234535" cy="1022940"/>
          </a:xfrm>
        </p:spPr>
        <p:txBody>
          <a:bodyPr>
            <a:normAutofit/>
          </a:bodyPr>
          <a:lstStyle/>
          <a:p>
            <a:r>
              <a:rPr lang="en-US" sz="3200" dirty="0">
                <a:latin typeface="Times New Roman" panose="02020603050405020304" pitchFamily="18" charset="0"/>
                <a:cs typeface="Times New Roman" panose="02020603050405020304" pitchFamily="18" charset="0"/>
              </a:rPr>
              <a:t>Form 8 - SF-LLL: Disclosure of Lobbying Activities</a:t>
            </a:r>
          </a:p>
        </p:txBody>
      </p:sp>
      <p:sp>
        <p:nvSpPr>
          <p:cNvPr id="3" name="Text Placeholder 2">
            <a:extLst>
              <a:ext uri="{FF2B5EF4-FFF2-40B4-BE49-F238E27FC236}">
                <a16:creationId xmlns:a16="http://schemas.microsoft.com/office/drawing/2014/main" id="{E8F31230-85EB-49B7-1966-DF278C595C96}"/>
              </a:ext>
            </a:extLst>
          </p:cNvPr>
          <p:cNvSpPr>
            <a:spLocks noGrp="1"/>
          </p:cNvSpPr>
          <p:nvPr>
            <p:ph type="body" sz="quarter" idx="10"/>
          </p:nvPr>
        </p:nvSpPr>
        <p:spPr>
          <a:xfrm>
            <a:off x="392899" y="1304925"/>
            <a:ext cx="11137900" cy="5140325"/>
          </a:xfrm>
        </p:spPr>
        <p:txBody>
          <a:bodyPr/>
          <a:lstStyle/>
          <a:p>
            <a:pPr marL="0" indent="0">
              <a:buNone/>
            </a:pPr>
            <a:endParaRPr lang="en-US" dirty="0"/>
          </a:p>
          <a:p>
            <a:pPr marL="0" indent="0">
              <a:buNone/>
            </a:pPr>
            <a:endParaRPr lang="en-US" dirty="0"/>
          </a:p>
        </p:txBody>
      </p:sp>
      <p:pic>
        <p:nvPicPr>
          <p:cNvPr id="9" name="Picture 8">
            <a:extLst>
              <a:ext uri="{FF2B5EF4-FFF2-40B4-BE49-F238E27FC236}">
                <a16:creationId xmlns:a16="http://schemas.microsoft.com/office/drawing/2014/main" id="{D0BC23A3-86DD-BDAB-83BE-4E277E1AEBC4}"/>
              </a:ext>
            </a:extLst>
          </p:cNvPr>
          <p:cNvPicPr>
            <a:picLocks noChangeAspect="1"/>
          </p:cNvPicPr>
          <p:nvPr/>
        </p:nvPicPr>
        <p:blipFill>
          <a:blip r:embed="rId2"/>
          <a:stretch>
            <a:fillRect/>
          </a:stretch>
        </p:blipFill>
        <p:spPr>
          <a:xfrm>
            <a:off x="0" y="1184224"/>
            <a:ext cx="12113443" cy="5673776"/>
          </a:xfrm>
          <a:prstGeom prst="rect">
            <a:avLst/>
          </a:prstGeom>
        </p:spPr>
      </p:pic>
    </p:spTree>
    <p:extLst>
      <p:ext uri="{BB962C8B-B14F-4D97-AF65-F5344CB8AC3E}">
        <p14:creationId xmlns:p14="http://schemas.microsoft.com/office/powerpoint/2010/main" val="2597368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1A9-2DE0-913C-48ED-673BBC784B7E}"/>
              </a:ext>
            </a:extLst>
          </p:cNvPr>
          <p:cNvSpPr>
            <a:spLocks noGrp="1"/>
          </p:cNvSpPr>
          <p:nvPr>
            <p:ph type="title"/>
          </p:nvPr>
        </p:nvSpPr>
        <p:spPr>
          <a:xfrm>
            <a:off x="126749" y="161284"/>
            <a:ext cx="8359701" cy="1022940"/>
          </a:xfrm>
        </p:spPr>
        <p:txBody>
          <a:bodyPr/>
          <a:lstStyle/>
          <a:p>
            <a:r>
              <a:rPr lang="en-US" dirty="0">
                <a:latin typeface="Times New Roman" panose="02020603050405020304" pitchFamily="18" charset="0"/>
                <a:cs typeface="Times New Roman" panose="02020603050405020304" pitchFamily="18" charset="0"/>
              </a:rPr>
              <a:t>FY 24 GRG RFP</a:t>
            </a:r>
          </a:p>
        </p:txBody>
      </p:sp>
      <p:sp>
        <p:nvSpPr>
          <p:cNvPr id="3" name="Text Placeholder 2">
            <a:extLst>
              <a:ext uri="{FF2B5EF4-FFF2-40B4-BE49-F238E27FC236}">
                <a16:creationId xmlns:a16="http://schemas.microsoft.com/office/drawing/2014/main" id="{21740068-8F59-F831-97E8-1FBC03D3E9BD}"/>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34250452-4F3B-128F-C18F-9DFA051AD185}"/>
              </a:ext>
            </a:extLst>
          </p:cNvPr>
          <p:cNvPicPr>
            <a:picLocks noChangeAspect="1"/>
          </p:cNvPicPr>
          <p:nvPr/>
        </p:nvPicPr>
        <p:blipFill>
          <a:blip r:embed="rId2"/>
          <a:stretch>
            <a:fillRect/>
          </a:stretch>
        </p:blipFill>
        <p:spPr>
          <a:xfrm>
            <a:off x="0" y="1184224"/>
            <a:ext cx="12192000" cy="5673776"/>
          </a:xfrm>
          <a:prstGeom prst="rect">
            <a:avLst/>
          </a:prstGeom>
        </p:spPr>
      </p:pic>
      <p:sp>
        <p:nvSpPr>
          <p:cNvPr id="4" name="TextBox 3">
            <a:extLst>
              <a:ext uri="{FF2B5EF4-FFF2-40B4-BE49-F238E27FC236}">
                <a16:creationId xmlns:a16="http://schemas.microsoft.com/office/drawing/2014/main" id="{C5097A62-1AC3-FC21-88E2-10B2B207DA06}"/>
              </a:ext>
            </a:extLst>
          </p:cNvPr>
          <p:cNvSpPr txBox="1"/>
          <p:nvPr/>
        </p:nvSpPr>
        <p:spPr>
          <a:xfrm>
            <a:off x="8329187" y="3037437"/>
            <a:ext cx="3476532" cy="923330"/>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The RFP will be posted on the Grid Resilience Grant Program webpage by 5pm Friday, August 30</a:t>
            </a:r>
            <a:r>
              <a:rPr lang="en-US" baseline="30000" dirty="0">
                <a:latin typeface="Times New Roman" panose="02020603050405020304" pitchFamily="18" charset="0"/>
                <a:cs typeface="Times New Roman" panose="02020603050405020304" pitchFamily="18" charset="0"/>
              </a:rPr>
              <a:t>th.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93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6F33-1801-3594-EDCF-A19F901F0ACB}"/>
              </a:ext>
            </a:extLst>
          </p:cNvPr>
          <p:cNvSpPr>
            <a:spLocks noGrp="1"/>
          </p:cNvSpPr>
          <p:nvPr>
            <p:ph type="title"/>
          </p:nvPr>
        </p:nvSpPr>
        <p:spPr>
          <a:xfrm>
            <a:off x="63374" y="161284"/>
            <a:ext cx="10384325" cy="1022940"/>
          </a:xfrm>
        </p:spPr>
        <p:txBody>
          <a:bodyPr>
            <a:normAutofit/>
          </a:bodyPr>
          <a:lstStyle/>
          <a:p>
            <a:r>
              <a:rPr lang="en-US" sz="3200" dirty="0">
                <a:latin typeface="Times New Roman" panose="02020603050405020304" pitchFamily="18" charset="0"/>
                <a:cs typeface="Times New Roman" panose="02020603050405020304" pitchFamily="18" charset="0"/>
              </a:rPr>
              <a:t>Form 1 - Resilience Project &amp; Subaward Notification Form</a:t>
            </a:r>
          </a:p>
        </p:txBody>
      </p:sp>
      <p:sp>
        <p:nvSpPr>
          <p:cNvPr id="3" name="Text Placeholder 2">
            <a:extLst>
              <a:ext uri="{FF2B5EF4-FFF2-40B4-BE49-F238E27FC236}">
                <a16:creationId xmlns:a16="http://schemas.microsoft.com/office/drawing/2014/main" id="{76B40287-8468-7050-4408-CF760DBDA311}"/>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AB866D13-5575-7662-56FF-DA451D9AD271}"/>
              </a:ext>
            </a:extLst>
          </p:cNvPr>
          <p:cNvPicPr>
            <a:picLocks noChangeAspect="1"/>
          </p:cNvPicPr>
          <p:nvPr/>
        </p:nvPicPr>
        <p:blipFill>
          <a:blip r:embed="rId2"/>
          <a:stretch>
            <a:fillRect/>
          </a:stretch>
        </p:blipFill>
        <p:spPr>
          <a:xfrm>
            <a:off x="0" y="1184224"/>
            <a:ext cx="12292552" cy="5673776"/>
          </a:xfrm>
          <a:prstGeom prst="rect">
            <a:avLst/>
          </a:prstGeom>
        </p:spPr>
      </p:pic>
      <p:sp>
        <p:nvSpPr>
          <p:cNvPr id="6" name="TextBox 5">
            <a:extLst>
              <a:ext uri="{FF2B5EF4-FFF2-40B4-BE49-F238E27FC236}">
                <a16:creationId xmlns:a16="http://schemas.microsoft.com/office/drawing/2014/main" id="{C3B192F1-1267-4B74-0AA8-B4406977D2D9}"/>
              </a:ext>
            </a:extLst>
          </p:cNvPr>
          <p:cNvSpPr txBox="1"/>
          <p:nvPr/>
        </p:nvSpPr>
        <p:spPr>
          <a:xfrm>
            <a:off x="7202078" y="4411744"/>
            <a:ext cx="3478491" cy="369332"/>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Applicants do not fill out Section I.</a:t>
            </a:r>
          </a:p>
        </p:txBody>
      </p:sp>
      <p:sp>
        <p:nvSpPr>
          <p:cNvPr id="4" name="TextBox 3">
            <a:extLst>
              <a:ext uri="{FF2B5EF4-FFF2-40B4-BE49-F238E27FC236}">
                <a16:creationId xmlns:a16="http://schemas.microsoft.com/office/drawing/2014/main" id="{8AA4522C-9A62-930E-5BBD-21E9F5A48857}"/>
              </a:ext>
            </a:extLst>
          </p:cNvPr>
          <p:cNvSpPr txBox="1"/>
          <p:nvPr/>
        </p:nvSpPr>
        <p:spPr>
          <a:xfrm>
            <a:off x="7202078" y="2532126"/>
            <a:ext cx="3553439" cy="369332"/>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Santee Cooper is the Recipient.</a:t>
            </a:r>
          </a:p>
        </p:txBody>
      </p:sp>
    </p:spTree>
    <p:extLst>
      <p:ext uri="{BB962C8B-B14F-4D97-AF65-F5344CB8AC3E}">
        <p14:creationId xmlns:p14="http://schemas.microsoft.com/office/powerpoint/2010/main" val="50574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7C83-0CB7-A7B9-C89D-176CF3E5EC19}"/>
              </a:ext>
            </a:extLst>
          </p:cNvPr>
          <p:cNvSpPr>
            <a:spLocks noGrp="1"/>
          </p:cNvSpPr>
          <p:nvPr>
            <p:ph type="title"/>
          </p:nvPr>
        </p:nvSpPr>
        <p:spPr>
          <a:xfrm>
            <a:off x="113122" y="161284"/>
            <a:ext cx="8373328" cy="1022940"/>
          </a:xfrm>
        </p:spPr>
        <p:txBody>
          <a:bodyPr>
            <a:normAutofit/>
          </a:bodyPr>
          <a:lstStyle/>
          <a:p>
            <a:r>
              <a:rPr lang="en-US" sz="3200" dirty="0">
                <a:latin typeface="Times New Roman" panose="02020603050405020304" pitchFamily="18" charset="0"/>
                <a:cs typeface="Times New Roman" panose="02020603050405020304" pitchFamily="18" charset="0"/>
              </a:rPr>
              <a:t>Form 1 - Section 2</a:t>
            </a:r>
          </a:p>
        </p:txBody>
      </p:sp>
      <p:sp>
        <p:nvSpPr>
          <p:cNvPr id="3" name="Text Placeholder 2">
            <a:extLst>
              <a:ext uri="{FF2B5EF4-FFF2-40B4-BE49-F238E27FC236}">
                <a16:creationId xmlns:a16="http://schemas.microsoft.com/office/drawing/2014/main" id="{A1F5128C-C802-9C8F-1608-9A4A9771731E}"/>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D10DD46D-9B23-D92F-7387-6D0F33CE1337}"/>
              </a:ext>
            </a:extLst>
          </p:cNvPr>
          <p:cNvPicPr>
            <a:picLocks noChangeAspect="1"/>
          </p:cNvPicPr>
          <p:nvPr/>
        </p:nvPicPr>
        <p:blipFill>
          <a:blip r:embed="rId2"/>
          <a:stretch>
            <a:fillRect/>
          </a:stretch>
        </p:blipFill>
        <p:spPr>
          <a:xfrm>
            <a:off x="113122" y="1184224"/>
            <a:ext cx="12078878" cy="5673776"/>
          </a:xfrm>
          <a:prstGeom prst="rect">
            <a:avLst/>
          </a:prstGeom>
        </p:spPr>
      </p:pic>
      <p:sp>
        <p:nvSpPr>
          <p:cNvPr id="6" name="TextBox 5">
            <a:extLst>
              <a:ext uri="{FF2B5EF4-FFF2-40B4-BE49-F238E27FC236}">
                <a16:creationId xmlns:a16="http://schemas.microsoft.com/office/drawing/2014/main" id="{AEE25554-63CB-BEDF-084C-EEF108AF0F30}"/>
              </a:ext>
            </a:extLst>
          </p:cNvPr>
          <p:cNvSpPr txBox="1"/>
          <p:nvPr/>
        </p:nvSpPr>
        <p:spPr>
          <a:xfrm>
            <a:off x="6096000" y="2301856"/>
            <a:ext cx="5282153" cy="646331"/>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Applicant entity’s name and the person who will be responsible for the project’s goals and objectives.</a:t>
            </a:r>
          </a:p>
        </p:txBody>
      </p:sp>
      <p:sp>
        <p:nvSpPr>
          <p:cNvPr id="7" name="TextBox 6">
            <a:extLst>
              <a:ext uri="{FF2B5EF4-FFF2-40B4-BE49-F238E27FC236}">
                <a16:creationId xmlns:a16="http://schemas.microsoft.com/office/drawing/2014/main" id="{75F41B22-CE85-90E8-A3E5-5C282F3C2AB1}"/>
              </a:ext>
            </a:extLst>
          </p:cNvPr>
          <p:cNvSpPr txBox="1"/>
          <p:nvPr/>
        </p:nvSpPr>
        <p:spPr>
          <a:xfrm>
            <a:off x="5377759" y="3290327"/>
            <a:ext cx="6000280" cy="923330"/>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Proposed Award Value = Federal Request</a:t>
            </a:r>
          </a:p>
          <a:p>
            <a:r>
              <a:rPr lang="en-US" dirty="0">
                <a:latin typeface="Times New Roman" panose="02020603050405020304" pitchFamily="18" charset="0"/>
                <a:cs typeface="Times New Roman" panose="02020603050405020304" pitchFamily="18" charset="0"/>
              </a:rPr>
              <a:t>Proposed Award Cost Match = Applicant’s share</a:t>
            </a:r>
          </a:p>
          <a:p>
            <a:r>
              <a:rPr lang="en-US" dirty="0">
                <a:latin typeface="Times New Roman" panose="02020603050405020304" pitchFamily="18" charset="0"/>
                <a:cs typeface="Times New Roman" panose="02020603050405020304" pitchFamily="18" charset="0"/>
              </a:rPr>
              <a:t>Proposed Award Cost Match %  depends on size of entity</a:t>
            </a:r>
          </a:p>
        </p:txBody>
      </p:sp>
      <p:sp>
        <p:nvSpPr>
          <p:cNvPr id="4" name="TextBox 3">
            <a:extLst>
              <a:ext uri="{FF2B5EF4-FFF2-40B4-BE49-F238E27FC236}">
                <a16:creationId xmlns:a16="http://schemas.microsoft.com/office/drawing/2014/main" id="{5E4F94BE-54E4-073E-EC53-FD9266EDE8DE}"/>
              </a:ext>
            </a:extLst>
          </p:cNvPr>
          <p:cNvSpPr txBox="1"/>
          <p:nvPr/>
        </p:nvSpPr>
        <p:spPr>
          <a:xfrm>
            <a:off x="6753885" y="1743628"/>
            <a:ext cx="4624153" cy="369332"/>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Applicant is the Subaward/Subcontract</a:t>
            </a:r>
          </a:p>
        </p:txBody>
      </p:sp>
    </p:spTree>
    <p:extLst>
      <p:ext uri="{BB962C8B-B14F-4D97-AF65-F5344CB8AC3E}">
        <p14:creationId xmlns:p14="http://schemas.microsoft.com/office/powerpoint/2010/main" val="252074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B0D1-1580-21ED-ECB8-692042D26022}"/>
              </a:ext>
            </a:extLst>
          </p:cNvPr>
          <p:cNvSpPr>
            <a:spLocks noGrp="1"/>
          </p:cNvSpPr>
          <p:nvPr>
            <p:ph type="title"/>
          </p:nvPr>
        </p:nvSpPr>
        <p:spPr>
          <a:xfrm>
            <a:off x="126749" y="161284"/>
            <a:ext cx="8359701" cy="1022940"/>
          </a:xfrm>
        </p:spPr>
        <p:txBody>
          <a:bodyPr>
            <a:normAutofit/>
          </a:bodyPr>
          <a:lstStyle/>
          <a:p>
            <a:r>
              <a:rPr lang="en-US" sz="3200" dirty="0">
                <a:latin typeface="Times New Roman" panose="02020603050405020304" pitchFamily="18" charset="0"/>
                <a:cs typeface="Times New Roman" panose="02020603050405020304" pitchFamily="18" charset="0"/>
              </a:rPr>
              <a:t>Form 1 - Section 2 </a:t>
            </a:r>
          </a:p>
        </p:txBody>
      </p:sp>
      <p:sp>
        <p:nvSpPr>
          <p:cNvPr id="3" name="Text Placeholder 2">
            <a:extLst>
              <a:ext uri="{FF2B5EF4-FFF2-40B4-BE49-F238E27FC236}">
                <a16:creationId xmlns:a16="http://schemas.microsoft.com/office/drawing/2014/main" id="{3CCFE33B-919C-B560-DEB3-3A70699A9CBD}"/>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A624556B-3E29-3F58-06DC-C16BA1E2E799}"/>
              </a:ext>
            </a:extLst>
          </p:cNvPr>
          <p:cNvPicPr>
            <a:picLocks noChangeAspect="1"/>
          </p:cNvPicPr>
          <p:nvPr/>
        </p:nvPicPr>
        <p:blipFill>
          <a:blip r:embed="rId2"/>
          <a:stretch>
            <a:fillRect/>
          </a:stretch>
        </p:blipFill>
        <p:spPr>
          <a:xfrm>
            <a:off x="0" y="1102936"/>
            <a:ext cx="12192000" cy="5755064"/>
          </a:xfrm>
          <a:prstGeom prst="rect">
            <a:avLst/>
          </a:prstGeom>
        </p:spPr>
      </p:pic>
      <p:sp>
        <p:nvSpPr>
          <p:cNvPr id="6" name="TextBox 5">
            <a:extLst>
              <a:ext uri="{FF2B5EF4-FFF2-40B4-BE49-F238E27FC236}">
                <a16:creationId xmlns:a16="http://schemas.microsoft.com/office/drawing/2014/main" id="{8AA5A31E-3AA9-24FB-E75D-437CB6CA9D29}"/>
              </a:ext>
            </a:extLst>
          </p:cNvPr>
          <p:cNvSpPr txBox="1"/>
          <p:nvPr/>
        </p:nvSpPr>
        <p:spPr>
          <a:xfrm>
            <a:off x="4270342" y="3582186"/>
            <a:ext cx="4374037" cy="923330"/>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The 4 program objectives are listed on pages 2-3 of the RFP along with examples of metrics for each project objective.</a:t>
            </a:r>
          </a:p>
        </p:txBody>
      </p:sp>
    </p:spTree>
    <p:extLst>
      <p:ext uri="{BB962C8B-B14F-4D97-AF65-F5344CB8AC3E}">
        <p14:creationId xmlns:p14="http://schemas.microsoft.com/office/powerpoint/2010/main" val="51823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BBCE-F745-28ED-F992-63270887D52A}"/>
              </a:ext>
            </a:extLst>
          </p:cNvPr>
          <p:cNvSpPr>
            <a:spLocks noGrp="1"/>
          </p:cNvSpPr>
          <p:nvPr>
            <p:ph type="title"/>
          </p:nvPr>
        </p:nvSpPr>
        <p:spPr>
          <a:xfrm>
            <a:off x="153909" y="161284"/>
            <a:ext cx="8332541" cy="1022940"/>
          </a:xfrm>
        </p:spPr>
        <p:txBody>
          <a:bodyPr>
            <a:normAutofit/>
          </a:bodyPr>
          <a:lstStyle/>
          <a:p>
            <a:r>
              <a:rPr lang="en-US" sz="3200" dirty="0">
                <a:latin typeface="Times New Roman" panose="02020603050405020304" pitchFamily="18" charset="0"/>
                <a:cs typeface="Times New Roman" panose="02020603050405020304" pitchFamily="18" charset="0"/>
              </a:rPr>
              <a:t>Form 1 - Section 2</a:t>
            </a:r>
          </a:p>
        </p:txBody>
      </p:sp>
      <p:sp>
        <p:nvSpPr>
          <p:cNvPr id="3" name="Text Placeholder 2">
            <a:extLst>
              <a:ext uri="{FF2B5EF4-FFF2-40B4-BE49-F238E27FC236}">
                <a16:creationId xmlns:a16="http://schemas.microsoft.com/office/drawing/2014/main" id="{562D0987-C5BF-5B6D-CD79-E17179694CDF}"/>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1D75AE6B-05C4-73D6-A13C-5D36C99B4580}"/>
              </a:ext>
            </a:extLst>
          </p:cNvPr>
          <p:cNvPicPr>
            <a:picLocks noChangeAspect="1"/>
          </p:cNvPicPr>
          <p:nvPr/>
        </p:nvPicPr>
        <p:blipFill>
          <a:blip r:embed="rId2"/>
          <a:stretch>
            <a:fillRect/>
          </a:stretch>
        </p:blipFill>
        <p:spPr>
          <a:xfrm>
            <a:off x="0" y="1184224"/>
            <a:ext cx="12192000" cy="5673776"/>
          </a:xfrm>
          <a:prstGeom prst="rect">
            <a:avLst/>
          </a:prstGeom>
        </p:spPr>
      </p:pic>
      <p:sp>
        <p:nvSpPr>
          <p:cNvPr id="6" name="TextBox 5">
            <a:extLst>
              <a:ext uri="{FF2B5EF4-FFF2-40B4-BE49-F238E27FC236}">
                <a16:creationId xmlns:a16="http://schemas.microsoft.com/office/drawing/2014/main" id="{BFF0FA11-DF02-939C-FF98-A8C9164D0C26}"/>
              </a:ext>
            </a:extLst>
          </p:cNvPr>
          <p:cNvSpPr txBox="1"/>
          <p:nvPr/>
        </p:nvSpPr>
        <p:spPr>
          <a:xfrm>
            <a:off x="3289956" y="3280528"/>
            <a:ext cx="6513920" cy="369332"/>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Types of community benefits are on page 4 of the RFP. </a:t>
            </a:r>
          </a:p>
        </p:txBody>
      </p:sp>
    </p:spTree>
    <p:extLst>
      <p:ext uri="{BB962C8B-B14F-4D97-AF65-F5344CB8AC3E}">
        <p14:creationId xmlns:p14="http://schemas.microsoft.com/office/powerpoint/2010/main" val="83144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1F2B-FC31-6A31-A0A4-2BBBB9D7C92A}"/>
              </a:ext>
            </a:extLst>
          </p:cNvPr>
          <p:cNvSpPr>
            <a:spLocks noGrp="1"/>
          </p:cNvSpPr>
          <p:nvPr>
            <p:ph type="title"/>
          </p:nvPr>
        </p:nvSpPr>
        <p:spPr>
          <a:xfrm>
            <a:off x="135802" y="161284"/>
            <a:ext cx="8350648" cy="1022940"/>
          </a:xfrm>
        </p:spPr>
        <p:txBody>
          <a:bodyPr>
            <a:normAutofit/>
          </a:bodyPr>
          <a:lstStyle/>
          <a:p>
            <a:r>
              <a:rPr lang="en-US" sz="3200" dirty="0">
                <a:latin typeface="Times New Roman" panose="02020603050405020304" pitchFamily="18" charset="0"/>
                <a:cs typeface="Times New Roman" panose="02020603050405020304" pitchFamily="18" charset="0"/>
              </a:rPr>
              <a:t>Form 1 - Section 3A</a:t>
            </a:r>
          </a:p>
        </p:txBody>
      </p:sp>
      <p:sp>
        <p:nvSpPr>
          <p:cNvPr id="3" name="Text Placeholder 2">
            <a:extLst>
              <a:ext uri="{FF2B5EF4-FFF2-40B4-BE49-F238E27FC236}">
                <a16:creationId xmlns:a16="http://schemas.microsoft.com/office/drawing/2014/main" id="{3216ACAD-2F6B-73CC-529D-6D7A7586D99E}"/>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1CCDAB8B-CD7E-B7C2-B162-3AF240393E89}"/>
              </a:ext>
            </a:extLst>
          </p:cNvPr>
          <p:cNvPicPr>
            <a:picLocks noChangeAspect="1"/>
          </p:cNvPicPr>
          <p:nvPr/>
        </p:nvPicPr>
        <p:blipFill>
          <a:blip r:embed="rId2"/>
          <a:stretch>
            <a:fillRect/>
          </a:stretch>
        </p:blipFill>
        <p:spPr>
          <a:xfrm>
            <a:off x="0" y="1184224"/>
            <a:ext cx="12192000" cy="5673776"/>
          </a:xfrm>
          <a:prstGeom prst="rect">
            <a:avLst/>
          </a:prstGeom>
        </p:spPr>
      </p:pic>
      <p:sp>
        <p:nvSpPr>
          <p:cNvPr id="6" name="TextBox 5">
            <a:extLst>
              <a:ext uri="{FF2B5EF4-FFF2-40B4-BE49-F238E27FC236}">
                <a16:creationId xmlns:a16="http://schemas.microsoft.com/office/drawing/2014/main" id="{55C29384-DD42-69BC-293D-ABC9F71D9C4F}"/>
              </a:ext>
            </a:extLst>
          </p:cNvPr>
          <p:cNvSpPr txBox="1"/>
          <p:nvPr/>
        </p:nvSpPr>
        <p:spPr>
          <a:xfrm>
            <a:off x="5863473" y="3289955"/>
            <a:ext cx="3855562" cy="830997"/>
          </a:xfrm>
          <a:prstGeom prst="rect">
            <a:avLst/>
          </a:prstGeom>
          <a:solidFill>
            <a:schemeClr val="accent6">
              <a:lumMod val="60000"/>
              <a:lumOff val="40000"/>
            </a:schemeClr>
          </a:solidFill>
        </p:spPr>
        <p:txBody>
          <a:bodyPr wrap="square" rtlCol="0">
            <a:spAutoFit/>
          </a:bodyPr>
          <a:lstStyle/>
          <a:p>
            <a:r>
              <a:rPr lang="en-US" sz="1600" dirty="0">
                <a:latin typeface="Times New Roman" panose="02020603050405020304" pitchFamily="18" charset="0"/>
                <a:cs typeface="Times New Roman" panose="02020603050405020304" pitchFamily="18" charset="0"/>
              </a:rPr>
              <a:t>If you are also submitting this application under 40101(c), FOA 2740 GRIP check “yes”.</a:t>
            </a:r>
          </a:p>
        </p:txBody>
      </p:sp>
    </p:spTree>
    <p:extLst>
      <p:ext uri="{BB962C8B-B14F-4D97-AF65-F5344CB8AC3E}">
        <p14:creationId xmlns:p14="http://schemas.microsoft.com/office/powerpoint/2010/main" val="99146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ED91-853C-A1DE-E4ED-457B37EE2FF7}"/>
              </a:ext>
            </a:extLst>
          </p:cNvPr>
          <p:cNvSpPr>
            <a:spLocks noGrp="1"/>
          </p:cNvSpPr>
          <p:nvPr>
            <p:ph type="title"/>
          </p:nvPr>
        </p:nvSpPr>
        <p:spPr>
          <a:xfrm>
            <a:off x="135802" y="161284"/>
            <a:ext cx="8350648" cy="1022940"/>
          </a:xfrm>
        </p:spPr>
        <p:txBody>
          <a:bodyPr>
            <a:normAutofit/>
          </a:bodyPr>
          <a:lstStyle/>
          <a:p>
            <a:r>
              <a:rPr lang="en-US" sz="3200" dirty="0">
                <a:latin typeface="Times New Roman" panose="02020603050405020304" pitchFamily="18" charset="0"/>
                <a:cs typeface="Times New Roman" panose="02020603050405020304" pitchFamily="18" charset="0"/>
              </a:rPr>
              <a:t>Form 1 - Section 3A</a:t>
            </a:r>
          </a:p>
        </p:txBody>
      </p:sp>
      <p:sp>
        <p:nvSpPr>
          <p:cNvPr id="3" name="Text Placeholder 2">
            <a:extLst>
              <a:ext uri="{FF2B5EF4-FFF2-40B4-BE49-F238E27FC236}">
                <a16:creationId xmlns:a16="http://schemas.microsoft.com/office/drawing/2014/main" id="{72843F16-3863-8AD2-27EC-A8CB409F12CC}"/>
              </a:ext>
            </a:extLst>
          </p:cNvPr>
          <p:cNvSpPr>
            <a:spLocks noGrp="1"/>
          </p:cNvSpPr>
          <p:nvPr>
            <p:ph type="body" sz="quarter" idx="10"/>
          </p:nvPr>
        </p:nvSpPr>
        <p:spPr/>
        <p:txBody>
          <a:bodyPr/>
          <a:lstStyle/>
          <a:p>
            <a:pPr marL="0" indent="0">
              <a:buNone/>
            </a:pPr>
            <a:endParaRPr lang="en-US" dirty="0"/>
          </a:p>
        </p:txBody>
      </p:sp>
      <p:pic>
        <p:nvPicPr>
          <p:cNvPr id="8" name="Picture 7">
            <a:extLst>
              <a:ext uri="{FF2B5EF4-FFF2-40B4-BE49-F238E27FC236}">
                <a16:creationId xmlns:a16="http://schemas.microsoft.com/office/drawing/2014/main" id="{65ACFAA2-7FEE-6091-7A05-88FEAA6C8670}"/>
              </a:ext>
            </a:extLst>
          </p:cNvPr>
          <p:cNvPicPr>
            <a:picLocks noChangeAspect="1"/>
          </p:cNvPicPr>
          <p:nvPr/>
        </p:nvPicPr>
        <p:blipFill>
          <a:blip r:embed="rId3"/>
          <a:stretch>
            <a:fillRect/>
          </a:stretch>
        </p:blipFill>
        <p:spPr>
          <a:xfrm>
            <a:off x="0" y="1038199"/>
            <a:ext cx="12192000" cy="5673776"/>
          </a:xfrm>
          <a:prstGeom prst="rect">
            <a:avLst/>
          </a:prstGeom>
        </p:spPr>
      </p:pic>
      <p:sp>
        <p:nvSpPr>
          <p:cNvPr id="9" name="TextBox 8">
            <a:extLst>
              <a:ext uri="{FF2B5EF4-FFF2-40B4-BE49-F238E27FC236}">
                <a16:creationId xmlns:a16="http://schemas.microsoft.com/office/drawing/2014/main" id="{10068F08-A67B-CF70-E556-04DD8DE21FCC}"/>
              </a:ext>
            </a:extLst>
          </p:cNvPr>
          <p:cNvSpPr txBox="1"/>
          <p:nvPr/>
        </p:nvSpPr>
        <p:spPr>
          <a:xfrm>
            <a:off x="7500479" y="3610466"/>
            <a:ext cx="4223208" cy="923330"/>
          </a:xfrm>
          <a:prstGeom prst="rect">
            <a:avLst/>
          </a:prstGeom>
          <a:solidFill>
            <a:schemeClr val="accent6">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The cost match is calculated on the amount of the Federal request not the amount of the total project cost.</a:t>
            </a:r>
          </a:p>
        </p:txBody>
      </p:sp>
    </p:spTree>
    <p:extLst>
      <p:ext uri="{BB962C8B-B14F-4D97-AF65-F5344CB8AC3E}">
        <p14:creationId xmlns:p14="http://schemas.microsoft.com/office/powerpoint/2010/main" val="4148514988"/>
      </p:ext>
    </p:extLst>
  </p:cSld>
  <p:clrMapOvr>
    <a:masterClrMapping/>
  </p:clrMapOvr>
</p:sld>
</file>

<file path=ppt/theme/theme1.xml><?xml version="1.0" encoding="utf-8"?>
<a:theme xmlns:a="http://schemas.openxmlformats.org/drawingml/2006/main" name="Santee Cooper - Simple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tee Cooper 90th Ann - PowerPoint Template - Simple  -  Read-Only" id="{CF5311F8-F68A-4F89-8DD6-A9C3F042024A}" vid="{7C1B9D71-AF4B-40DD-85C0-6FC4B31BF902}"/>
    </a:ext>
  </a:extLst>
</a:theme>
</file>

<file path=ppt/theme/theme2.xml><?xml version="1.0" encoding="utf-8"?>
<a:theme xmlns:a="http://schemas.openxmlformats.org/drawingml/2006/main" name="Top Line Only - Simple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tee Cooper 90th Ann - PowerPoint Template - Simple  -  Read-Only" id="{CF5311F8-F68A-4F89-8DD6-A9C3F042024A}" vid="{02CF4DFB-92C2-4376-A7A3-154C2548DE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90thAnniversary_2024_Brand_PPTX_template_SIMPLE (2)</Template>
  <TotalTime>575</TotalTime>
  <Words>665</Words>
  <Application>Microsoft Office PowerPoint</Application>
  <PresentationFormat>Widescreen</PresentationFormat>
  <Paragraphs>68</Paragraphs>
  <Slides>24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Aptos</vt:lpstr>
      <vt:lpstr>Arial</vt:lpstr>
      <vt:lpstr>Garamond</vt:lpstr>
      <vt:lpstr>Helvectia</vt:lpstr>
      <vt:lpstr>Helvetica</vt:lpstr>
      <vt:lpstr>Times New Roman</vt:lpstr>
      <vt:lpstr>Santee Cooper - Simple Design</vt:lpstr>
      <vt:lpstr>Top Line Only - Simple Design</vt:lpstr>
      <vt:lpstr>RFP Documents Review and Q&amp;A  </vt:lpstr>
      <vt:lpstr>PowerPoint Presentation</vt:lpstr>
      <vt:lpstr>FY 24 GRG RFP</vt:lpstr>
      <vt:lpstr>Form 1 - Resilience Project &amp; Subaward Notification Form</vt:lpstr>
      <vt:lpstr>Form 1 - Section 2</vt:lpstr>
      <vt:lpstr>Form 1 - Section 2 </vt:lpstr>
      <vt:lpstr>Form 1 - Section 2</vt:lpstr>
      <vt:lpstr>Form 1 - Section 3A</vt:lpstr>
      <vt:lpstr>Form 1 - Section 3A</vt:lpstr>
      <vt:lpstr>Form 1 - Section 3A</vt:lpstr>
      <vt:lpstr>Form 1 - Section 3A</vt:lpstr>
      <vt:lpstr>Form 1 - Section 3A</vt:lpstr>
      <vt:lpstr>Form 1 - Section 3B</vt:lpstr>
      <vt:lpstr>Form 1 - Section 3C</vt:lpstr>
      <vt:lpstr>Form 1 - Appendix A</vt:lpstr>
      <vt:lpstr>Form 2 - Secretarial Eligible Entity Designation Form</vt:lpstr>
      <vt:lpstr>Form 2 - Section II</vt:lpstr>
      <vt:lpstr>Form 2 - Section II</vt:lpstr>
      <vt:lpstr>Form 3 - Environmental Questionnaire (NEPA)</vt:lpstr>
      <vt:lpstr>Form 4 - SF-242 Budget Justification Workbook</vt:lpstr>
      <vt:lpstr>Form 5 - Cost Match Commitment Letter</vt:lpstr>
      <vt:lpstr>Form 6 - Appendix A-Performance Metrics to Evaluate Utility Resilience Investment </vt:lpstr>
      <vt:lpstr>Form 7 - Acknowledgement of Federal Funds Governed by DE-FOA-0002736-certification Statement</vt:lpstr>
      <vt:lpstr>Form 8 - SF-LLL: Disclosure of Lobbying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Sylvia Williams</dc:creator>
  <cp:lastModifiedBy>Sylvia Williams</cp:lastModifiedBy>
  <cp:revision>19</cp:revision>
  <cp:lastPrinted>2024-08-28T13:35:34Z</cp:lastPrinted>
  <dcterms:created xsi:type="dcterms:W3CDTF">2024-08-21T17:48:04Z</dcterms:created>
  <dcterms:modified xsi:type="dcterms:W3CDTF">2024-08-29T17:06:10Z</dcterms:modified>
</cp:coreProperties>
</file>