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9" r:id="rId6"/>
  </p:sldMasterIdLst>
  <p:notesMasterIdLst>
    <p:notesMasterId r:id="rId18"/>
  </p:notesMasterIdLst>
  <p:sldIdLst>
    <p:sldId id="2147472797" r:id="rId7"/>
    <p:sldId id="2147472794" r:id="rId8"/>
    <p:sldId id="2147472798" r:id="rId9"/>
    <p:sldId id="2147472799" r:id="rId10"/>
    <p:sldId id="2147472791" r:id="rId11"/>
    <p:sldId id="2147472800" r:id="rId12"/>
    <p:sldId id="2147472802" r:id="rId13"/>
    <p:sldId id="2147472803" r:id="rId14"/>
    <p:sldId id="2147472795" r:id="rId15"/>
    <p:sldId id="2147472793" r:id="rId16"/>
    <p:sldId id="21474728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EF0273-1301-7461-14D1-7F3295C35601}" name="Liz Hiddemen" initials="LH" userId="S::lhiddemen@guidehouse.com::53b536c2-f4e5-42a3-9a51-71f91d3715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70B"/>
    <a:srgbClr val="405888"/>
    <a:srgbClr val="68952C"/>
    <a:srgbClr val="036479"/>
    <a:srgbClr val="ADD086"/>
    <a:srgbClr val="B4F45E"/>
    <a:srgbClr val="FAE5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5CCC1-4788-463D-BE63-E188FEA9B714}" v="1659" dt="2023-08-18T19:24:32.162"/>
    <p1510:client id="{47B8F1A7-D8B0-40B1-8DA4-EE9A66F26AE2}" v="1810" dt="2023-08-18T19:18:19.299"/>
    <p1510:client id="{E1A52EB7-24EC-462E-9A95-F977FF34EF86}" vWet="4" dt="2023-08-17T17:35:45.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7283D-6C46-437A-8099-962F8670C059}"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D1CC0-0140-488B-9714-18B6C5419722}" type="slidenum">
              <a:rPr lang="en-US" smtClean="0"/>
              <a:t>‹#›</a:t>
            </a:fld>
            <a:endParaRPr lang="en-US"/>
          </a:p>
        </p:txBody>
      </p:sp>
    </p:spTree>
    <p:extLst>
      <p:ext uri="{BB962C8B-B14F-4D97-AF65-F5344CB8AC3E}">
        <p14:creationId xmlns:p14="http://schemas.microsoft.com/office/powerpoint/2010/main" val="61064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D1CC0-0140-488B-9714-18B6C5419722}" type="slidenum">
              <a:rPr lang="en-US" smtClean="0"/>
              <a:t>5</a:t>
            </a:fld>
            <a:endParaRPr lang="en-US"/>
          </a:p>
        </p:txBody>
      </p:sp>
    </p:spTree>
    <p:extLst>
      <p:ext uri="{BB962C8B-B14F-4D97-AF65-F5344CB8AC3E}">
        <p14:creationId xmlns:p14="http://schemas.microsoft.com/office/powerpoint/2010/main" val="407259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Insid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Arial" panose="020B0604020202020204" pitchFamily="34" charset="0"/>
                <a:cs typeface="Arial" panose="020B0604020202020204" pitchFamily="34" charset="0"/>
              </a:rPr>
              <a:t>‹#›</a:t>
            </a:fld>
            <a:endParaRPr lang="en-US" sz="1200"/>
          </a:p>
        </p:txBody>
      </p:sp>
      <p:cxnSp>
        <p:nvCxnSpPr>
          <p:cNvPr id="12" name="Straight Connector 11">
            <a:extLst>
              <a:ext uri="{FF2B5EF4-FFF2-40B4-BE49-F238E27FC236}">
                <a16:creationId xmlns:a16="http://schemas.microsoft.com/office/drawing/2014/main" id="{4ED8E54D-F957-914E-A713-7110506F53A0}"/>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8" name="Text Placeholder 7">
            <a:extLst>
              <a:ext uri="{FF2B5EF4-FFF2-40B4-BE49-F238E27FC236}">
                <a16:creationId xmlns:a16="http://schemas.microsoft.com/office/drawing/2014/main" id="{C8B2E415-D902-994A-81CC-4FAB490953A8}"/>
              </a:ext>
            </a:extLst>
          </p:cNvPr>
          <p:cNvSpPr>
            <a:spLocks noGrp="1"/>
          </p:cNvSpPr>
          <p:nvPr>
            <p:ph type="body" sz="quarter" idx="12"/>
          </p:nvPr>
        </p:nvSpPr>
        <p:spPr>
          <a:xfrm>
            <a:off x="323852" y="1080702"/>
            <a:ext cx="11095567" cy="5146532"/>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09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6C43A3E-3684-454D-B0A2-27536DE14AB6}"/>
              </a:ext>
            </a:extLst>
          </p:cNvPr>
          <p:cNvGraphicFramePr>
            <a:graphicFrameLocks noChangeAspect="1"/>
          </p:cNvGraphicFramePr>
          <p:nvPr userDrawn="1">
            <p:custDataLst>
              <p:tags r:id="rId1"/>
            </p:custDataLst>
            <p:extLst>
              <p:ext uri="{D42A27DB-BD31-4B8C-83A1-F6EECF244321}">
                <p14:modId xmlns:p14="http://schemas.microsoft.com/office/powerpoint/2010/main" val="1162453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8" name="Object 7" hidden="1">
                        <a:extLst>
                          <a:ext uri="{FF2B5EF4-FFF2-40B4-BE49-F238E27FC236}">
                            <a16:creationId xmlns:a16="http://schemas.microsoft.com/office/drawing/2014/main" id="{D6C43A3E-3684-454D-B0A2-27536DE14A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6331" y="1463040"/>
            <a:ext cx="54864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331" y="2305050"/>
            <a:ext cx="54864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571" y="1463040"/>
            <a:ext cx="54864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571" y="2305050"/>
            <a:ext cx="54864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6331" y="6203951"/>
            <a:ext cx="2743200" cy="263525"/>
          </a:xfrm>
          <a:prstGeom prst="rect">
            <a:avLst/>
          </a:prstGeom>
        </p:spPr>
        <p:txBody>
          <a:bodyPr/>
          <a:lstStyle/>
          <a:p>
            <a:endParaRPr lang="en-US"/>
          </a:p>
        </p:txBody>
      </p:sp>
      <p:sp>
        <p:nvSpPr>
          <p:cNvPr id="10" name="Title 1"/>
          <p:cNvSpPr>
            <a:spLocks noGrp="1"/>
          </p:cNvSpPr>
          <p:nvPr>
            <p:ph type="title"/>
          </p:nvPr>
        </p:nvSpPr>
        <p:spPr>
          <a:xfrm>
            <a:off x="506331" y="476300"/>
            <a:ext cx="11216640" cy="689889"/>
          </a:xfrm>
          <a:prstGeom prst="rect">
            <a:avLst/>
          </a:prstGeom>
        </p:spPr>
        <p:txBody>
          <a:bodyPr vert="horz" lIns="0" tIns="45720" rIns="91440" bIns="45720" rtlCol="0" anchor="ctr">
            <a:normAutofit/>
          </a:bodyPr>
          <a:lstStyle>
            <a:lvl1pPr>
              <a:defRPr lang="en-US" b="1">
                <a:solidFill>
                  <a:schemeClr val="tx1">
                    <a:lumMod val="50000"/>
                    <a:lumOff val="50000"/>
                  </a:schemeClr>
                </a:solidFill>
              </a:defRPr>
            </a:lvl1pPr>
          </a:lstStyle>
          <a:p>
            <a:pPr lvl="0"/>
            <a:r>
              <a:rPr lang="en-US"/>
              <a:t>Click to edit Master title style</a:t>
            </a:r>
          </a:p>
        </p:txBody>
      </p:sp>
    </p:spTree>
    <p:extLst>
      <p:ext uri="{BB962C8B-B14F-4D97-AF65-F5344CB8AC3E}">
        <p14:creationId xmlns:p14="http://schemas.microsoft.com/office/powerpoint/2010/main" val="13593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No Sub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52777DD-3569-42F4-80A0-A0ED1DC044EE}"/>
              </a:ext>
            </a:extLst>
          </p:cNvPr>
          <p:cNvGraphicFramePr>
            <a:graphicFrameLocks noChangeAspect="1"/>
          </p:cNvGraphicFramePr>
          <p:nvPr userDrawn="1">
            <p:custDataLst>
              <p:tags r:id="rId1"/>
            </p:custDataLst>
            <p:extLst>
              <p:ext uri="{D42A27DB-BD31-4B8C-83A1-F6EECF244321}">
                <p14:modId xmlns:p14="http://schemas.microsoft.com/office/powerpoint/2010/main" val="294198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6" name="Object 5" hidden="1">
                        <a:extLst>
                          <a:ext uri="{FF2B5EF4-FFF2-40B4-BE49-F238E27FC236}">
                            <a16:creationId xmlns:a16="http://schemas.microsoft.com/office/drawing/2014/main" id="{552777DD-3569-42F4-80A0-A0ED1DC04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227667"/>
            <a:ext cx="11277600" cy="4715933"/>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512064"/>
          </a:xfrm>
        </p:spPr>
        <p:txBody>
          <a:bodyPr vert="horz" lIns="0" tIns="45720" rIns="91440" bIns="45720" rtlCol="0" anchor="ctr">
            <a:normAutofit/>
          </a:bodyPr>
          <a:lstStyle>
            <a:lvl1pPr>
              <a:defRPr lang="en-US" b="1" dirty="0">
                <a:solidFill>
                  <a:schemeClr val="tx1">
                    <a:lumMod val="50000"/>
                    <a:lumOff val="50000"/>
                  </a:schemeClr>
                </a:solidFill>
              </a:defRPr>
            </a:lvl1pPr>
          </a:lstStyle>
          <a:p>
            <a:pPr lvl="0"/>
            <a:r>
              <a:rPr lang="en-US"/>
              <a:t>Click to edit Master title style</a:t>
            </a:r>
          </a:p>
        </p:txBody>
      </p:sp>
    </p:spTree>
    <p:extLst>
      <p:ext uri="{BB962C8B-B14F-4D97-AF65-F5344CB8AC3E}">
        <p14:creationId xmlns:p14="http://schemas.microsoft.com/office/powerpoint/2010/main" val="412284372"/>
      </p:ext>
    </p:extLst>
  </p:cSld>
  <p:clrMapOvr>
    <a:masterClrMapping/>
  </p:clrMapOvr>
  <p:extLst>
    <p:ext uri="{DCECCB84-F9BA-43D5-87BE-67443E8EF086}">
      <p15:sldGuideLst xmlns:p15="http://schemas.microsoft.com/office/powerpoint/2012/main">
        <p15:guide id="2" orient="horz" pos="9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solidFill>
            <a:srgbClr val="93D500"/>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502173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04">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F5DB0730-FEF7-4459-8C92-F2509C270482}"/>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6400 w 12800"/>
              <a:gd name="T1" fmla="*/ 0 h 7199"/>
              <a:gd name="T2" fmla="*/ 6400 w 12800"/>
              <a:gd name="T3" fmla="*/ 0 h 7199"/>
              <a:gd name="T4" fmla="*/ 0 w 12800"/>
              <a:gd name="T5" fmla="*/ 4799 h 7199"/>
              <a:gd name="T6" fmla="*/ 12800 w 12800"/>
              <a:gd name="T7" fmla="*/ 7199 h 7199"/>
              <a:gd name="T8" fmla="*/ 6400 w 12800"/>
              <a:gd name="T9" fmla="*/ 0 h 7199"/>
            </a:gdLst>
            <a:ahLst/>
            <a:cxnLst>
              <a:cxn ang="0">
                <a:pos x="T0" y="T1"/>
              </a:cxn>
              <a:cxn ang="0">
                <a:pos x="T2" y="T3"/>
              </a:cxn>
              <a:cxn ang="0">
                <a:pos x="T4" y="T5"/>
              </a:cxn>
              <a:cxn ang="0">
                <a:pos x="T6" y="T7"/>
              </a:cxn>
              <a:cxn ang="0">
                <a:pos x="T8" y="T9"/>
              </a:cxn>
            </a:cxnLst>
            <a:rect l="0" t="0" r="r" b="b"/>
            <a:pathLst>
              <a:path w="12800" h="7199">
                <a:moveTo>
                  <a:pt x="6400" y="0"/>
                </a:moveTo>
                <a:lnTo>
                  <a:pt x="6400" y="0"/>
                </a:lnTo>
                <a:lnTo>
                  <a:pt x="0" y="4799"/>
                </a:lnTo>
                <a:lnTo>
                  <a:pt x="12800" y="7199"/>
                </a:lnTo>
                <a:lnTo>
                  <a:pt x="6400" y="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2" name="Title 1">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57200" y="374648"/>
            <a:ext cx="5486400" cy="3429000"/>
          </a:xfrm>
          <a:prstGeom prst="rect">
            <a:avLst/>
          </a:prstGeom>
        </p:spPr>
        <p:txBody>
          <a:bodyPr anchor="t" anchorCtr="0">
            <a:noAutofit/>
          </a:bodyPr>
          <a:lstStyle>
            <a:lvl1pPr>
              <a:defRPr sz="4500" spc="-100" baseline="0"/>
            </a:lvl1pPr>
          </a:lstStyle>
          <a:p>
            <a:r>
              <a:rPr lang="en-US"/>
              <a:t>[Section title]</a:t>
            </a:r>
          </a:p>
        </p:txBody>
      </p:sp>
      <p:sp>
        <p:nvSpPr>
          <p:cNvPr id="7" name="Footer Placeholder 3">
            <a:extLst>
              <a:ext uri="{FF2B5EF4-FFF2-40B4-BE49-F238E27FC236}">
                <a16:creationId xmlns:a16="http://schemas.microsoft.com/office/drawing/2014/main" id="{285A07AA-3E3E-40BF-AE2E-2054A7FBE21A}"/>
              </a:ext>
            </a:extLst>
          </p:cNvPr>
          <p:cNvSpPr>
            <a:spLocks noGrp="1"/>
          </p:cNvSpPr>
          <p:nvPr>
            <p:ph type="ftr" sz="quarter" idx="3"/>
          </p:nvPr>
        </p:nvSpPr>
        <p:spPr>
          <a:xfrm>
            <a:off x="3352800" y="6243320"/>
            <a:ext cx="5486400" cy="182880"/>
          </a:xfrm>
          <a:prstGeom prst="rect">
            <a:avLst/>
          </a:prstGeom>
        </p:spPr>
        <p:txBody>
          <a:bodyPr vert="horz" wrap="none" lIns="0" tIns="0" rIns="0" bIns="0" rtlCol="0" anchor="b" anchorCtr="0"/>
          <a:lstStyle>
            <a:lvl1pPr algn="ctr">
              <a:defRPr sz="800">
                <a:solidFill>
                  <a:schemeClr val="tx1"/>
                </a:solidFill>
              </a:defRPr>
            </a:lvl1pPr>
          </a:lstStyle>
          <a:p>
            <a:r>
              <a:rPr lang="en-US"/>
              <a:t>Guidehouse Capability  &amp; Gaps Assessment | SMECO Operating Model &amp; Digital Strategy | May 2021</a:t>
            </a:r>
          </a:p>
        </p:txBody>
      </p:sp>
      <p:sp>
        <p:nvSpPr>
          <p:cNvPr id="8" name="Date Placeholder 4">
            <a:extLst>
              <a:ext uri="{FF2B5EF4-FFF2-40B4-BE49-F238E27FC236}">
                <a16:creationId xmlns:a16="http://schemas.microsoft.com/office/drawing/2014/main" id="{24904691-860E-4407-AE9E-0F04E9827DAC}"/>
              </a:ext>
            </a:extLst>
          </p:cNvPr>
          <p:cNvSpPr>
            <a:spLocks noGrp="1"/>
          </p:cNvSpPr>
          <p:nvPr>
            <p:ph type="dt" sz="half" idx="2"/>
          </p:nvPr>
        </p:nvSpPr>
        <p:spPr>
          <a:xfrm>
            <a:off x="9174482" y="6243320"/>
            <a:ext cx="2240279" cy="182880"/>
          </a:xfrm>
          <a:prstGeom prst="rect">
            <a:avLst/>
          </a:prstGeom>
        </p:spPr>
        <p:txBody>
          <a:bodyPr vert="horz" wrap="none" lIns="0" tIns="0" rIns="0" bIns="0" rtlCol="0" anchor="b" anchorCtr="0"/>
          <a:lstStyle>
            <a:lvl1pPr algn="r">
              <a:defRPr sz="8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52EFBEFD-D1C6-421C-A215-0588A4FAA963}"/>
              </a:ext>
            </a:extLst>
          </p:cNvPr>
          <p:cNvSpPr>
            <a:spLocks noGrp="1"/>
          </p:cNvSpPr>
          <p:nvPr>
            <p:ph type="sldNum" sz="quarter" idx="4"/>
          </p:nvPr>
        </p:nvSpPr>
        <p:spPr>
          <a:xfrm>
            <a:off x="11414760" y="6243320"/>
            <a:ext cx="320040" cy="182880"/>
          </a:xfrm>
          <a:prstGeom prst="rect">
            <a:avLst/>
          </a:prstGeom>
        </p:spPr>
        <p:txBody>
          <a:bodyPr vert="horz" wrap="none" lIns="0" tIns="0" rIns="0" bIns="0" rtlCol="0" anchor="b" anchorCtr="0"/>
          <a:lstStyle>
            <a:lvl1pPr algn="r">
              <a:defRPr sz="800" b="1">
                <a:solidFill>
                  <a:schemeClr val="tx1"/>
                </a:solidFill>
              </a:defRPr>
            </a:lvl1pPr>
          </a:lstStyle>
          <a:p>
            <a:fld id="{B58DE5F1-E0F9-4CCA-92B7-7A6FC4DFEE14}" type="slidenum">
              <a:rPr lang="en-US" smtClean="0"/>
              <a:pPr/>
              <a:t>‹#›</a:t>
            </a:fld>
            <a:endParaRPr lang="en-US"/>
          </a:p>
        </p:txBody>
      </p:sp>
    </p:spTree>
    <p:custDataLst>
      <p:tags r:id="rId1"/>
    </p:custDataLst>
    <p:extLst>
      <p:ext uri="{BB962C8B-B14F-4D97-AF65-F5344CB8AC3E}">
        <p14:creationId xmlns:p14="http://schemas.microsoft.com/office/powerpoint/2010/main" val="62712829"/>
      </p:ext>
    </p:extLst>
  </p:cSld>
  <p:clrMapOvr>
    <a:masterClrMapping/>
  </p:clrMapOvr>
  <p:extLst>
    <p:ext uri="{DCECCB84-F9BA-43D5-87BE-67443E8EF086}">
      <p15:sldGuideLst xmlns:p15="http://schemas.microsoft.com/office/powerpoint/2012/main">
        <p15:guide id="2" pos="39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6" descr="sc_corporate_rgb357.eps">
            <a:extLst>
              <a:ext uri="{FF2B5EF4-FFF2-40B4-BE49-F238E27FC236}">
                <a16:creationId xmlns:a16="http://schemas.microsoft.com/office/drawing/2014/main" id="{471AA6EB-7C14-2793-BBE4-F9E23322DCFC}"/>
              </a:ext>
            </a:extLst>
          </p:cNvPr>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02800" y="329883"/>
            <a:ext cx="2286000" cy="64008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Manual Input 1">
            <a:extLst>
              <a:ext uri="{FF2B5EF4-FFF2-40B4-BE49-F238E27FC236}">
                <a16:creationId xmlns:a16="http://schemas.microsoft.com/office/drawing/2014/main" id="{8546EE32-EEE1-3766-18D5-422A0AE7EA46}"/>
              </a:ext>
            </a:extLst>
          </p:cNvPr>
          <p:cNvSpPr/>
          <p:nvPr userDrawn="1"/>
        </p:nvSpPr>
        <p:spPr bwMode="auto">
          <a:xfrm rot="5400000">
            <a:off x="-354925" y="1656936"/>
            <a:ext cx="5556170" cy="4846320"/>
          </a:xfrm>
          <a:prstGeom prst="flowChartManualInpu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242" name="Rectangle 2"/>
          <p:cNvSpPr>
            <a:spLocks noGrp="1" noChangeArrowheads="1"/>
          </p:cNvSpPr>
          <p:nvPr>
            <p:ph type="ctrTitle" hasCustomPrompt="1"/>
          </p:nvPr>
        </p:nvSpPr>
        <p:spPr>
          <a:xfrm>
            <a:off x="193040" y="2286000"/>
            <a:ext cx="3688080" cy="2540000"/>
          </a:xfrm>
        </p:spPr>
        <p:txBody>
          <a:bodyPr/>
          <a:lstStyle>
            <a:lvl1pPr algn="l">
              <a:defRPr sz="3600">
                <a:solidFill>
                  <a:schemeClr val="bg1"/>
                </a:solidFill>
                <a:latin typeface="Garamond"/>
                <a:cs typeface="Garamond"/>
              </a:defRPr>
            </a:lvl1pPr>
          </a:lstStyle>
          <a:p>
            <a:r>
              <a:rPr lang="en-US" dirty="0"/>
              <a:t>Click to edit Master title style</a:t>
            </a:r>
            <a:br>
              <a:rPr lang="en-US" dirty="0"/>
            </a:br>
            <a:r>
              <a:rPr lang="en-US" dirty="0"/>
              <a:t>(add more?)</a:t>
            </a:r>
          </a:p>
        </p:txBody>
      </p:sp>
      <p:sp>
        <p:nvSpPr>
          <p:cNvPr id="10243" name="Rectangle 3"/>
          <p:cNvSpPr>
            <a:spLocks noGrp="1" noChangeArrowheads="1"/>
          </p:cNvSpPr>
          <p:nvPr>
            <p:ph type="subTitle" idx="1"/>
          </p:nvPr>
        </p:nvSpPr>
        <p:spPr>
          <a:xfrm>
            <a:off x="203202" y="4933690"/>
            <a:ext cx="4236718" cy="1752600"/>
          </a:xfrm>
        </p:spPr>
        <p:txBody>
          <a:bodyPr/>
          <a:lstStyle>
            <a:lvl1pPr marL="0" indent="0" algn="l">
              <a:buFontTx/>
              <a:buNone/>
              <a:defRPr sz="2000" b="0"/>
            </a:lvl1pPr>
          </a:lstStyle>
          <a:p>
            <a:r>
              <a:rPr lang="en-US" dirty="0"/>
              <a:t>Click to edit Master subtitle style</a:t>
            </a:r>
          </a:p>
        </p:txBody>
      </p:sp>
      <p:sp>
        <p:nvSpPr>
          <p:cNvPr id="7" name="Date Placeholder 6">
            <a:extLst>
              <a:ext uri="{FF2B5EF4-FFF2-40B4-BE49-F238E27FC236}">
                <a16:creationId xmlns:a16="http://schemas.microsoft.com/office/drawing/2014/main" id="{9979D7BC-5C49-E30B-C744-F7EA22BACB39}"/>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7E154B2A-94C7-694E-91BF-D6550C2639A1}"/>
              </a:ext>
            </a:extLst>
          </p:cNvPr>
          <p:cNvSpPr>
            <a:spLocks noGrp="1"/>
          </p:cNvSpPr>
          <p:nvPr>
            <p:ph type="ftr" sz="quarter" idx="11"/>
          </p:nvPr>
        </p:nvSpPr>
        <p:spPr/>
        <p:txBody>
          <a:bodyPr/>
          <a:lstStyle/>
          <a:p>
            <a:r>
              <a:rPr lang="en-US"/>
              <a:t>(#)</a:t>
            </a:r>
          </a:p>
        </p:txBody>
      </p:sp>
      <p:sp>
        <p:nvSpPr>
          <p:cNvPr id="9" name="Slide Number Placeholder 8">
            <a:extLst>
              <a:ext uri="{FF2B5EF4-FFF2-40B4-BE49-F238E27FC236}">
                <a16:creationId xmlns:a16="http://schemas.microsoft.com/office/drawing/2014/main" id="{183E36FF-C63B-64B1-B0FD-033708DEF59E}"/>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1791916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a:cs typeface="Garamond"/>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8C8360C1-24A7-1118-5082-A02F07B36E3B}"/>
              </a:ext>
            </a:extLst>
          </p:cNvPr>
          <p:cNvSpPr>
            <a:spLocks noGrp="1"/>
          </p:cNvSpPr>
          <p:nvPr>
            <p:ph type="dt" sz="half" idx="10"/>
          </p:nvPr>
        </p:nvSpPr>
        <p:spPr/>
        <p:txBody>
          <a:bodyPr/>
          <a:lstStyle/>
          <a:p>
            <a:pPr>
              <a:defRPr/>
            </a:pPr>
            <a:endParaRPr lang="en-US" dirty="0">
              <a:solidFill>
                <a:srgbClr val="0A531C"/>
              </a:solidFill>
            </a:endParaRPr>
          </a:p>
        </p:txBody>
      </p:sp>
      <p:sp>
        <p:nvSpPr>
          <p:cNvPr id="14" name="Footer Placeholder 13">
            <a:extLst>
              <a:ext uri="{FF2B5EF4-FFF2-40B4-BE49-F238E27FC236}">
                <a16:creationId xmlns:a16="http://schemas.microsoft.com/office/drawing/2014/main" id="{B781EE2E-2ACD-9FBC-6CBF-F1119410CE56}"/>
              </a:ext>
            </a:extLst>
          </p:cNvPr>
          <p:cNvSpPr>
            <a:spLocks noGrp="1"/>
          </p:cNvSpPr>
          <p:nvPr>
            <p:ph type="ftr" sz="quarter" idx="11"/>
          </p:nvPr>
        </p:nvSpPr>
        <p:spPr/>
        <p:txBody>
          <a:bodyPr/>
          <a:lstStyle/>
          <a:p>
            <a:r>
              <a:rPr lang="en-US"/>
              <a:t>(#)</a:t>
            </a:r>
          </a:p>
        </p:txBody>
      </p:sp>
      <p:sp>
        <p:nvSpPr>
          <p:cNvPr id="15" name="Slide Number Placeholder 14">
            <a:extLst>
              <a:ext uri="{FF2B5EF4-FFF2-40B4-BE49-F238E27FC236}">
                <a16:creationId xmlns:a16="http://schemas.microsoft.com/office/drawing/2014/main" id="{71E351CB-B59A-1352-F695-A2FAF31EAF4B}"/>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713002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Garamond"/>
                <a:cs typeface="Garamond"/>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Date Placeholder 6">
            <a:extLst>
              <a:ext uri="{FF2B5EF4-FFF2-40B4-BE49-F238E27FC236}">
                <a16:creationId xmlns:a16="http://schemas.microsoft.com/office/drawing/2014/main" id="{AE058809-3E68-CA2C-8673-420A0C01B4D7}"/>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88EC2332-929B-5010-6E45-8086E51BA181}"/>
              </a:ext>
            </a:extLst>
          </p:cNvPr>
          <p:cNvSpPr>
            <a:spLocks noGrp="1"/>
          </p:cNvSpPr>
          <p:nvPr>
            <p:ph type="ftr" sz="quarter" idx="11"/>
          </p:nvPr>
        </p:nvSpPr>
        <p:spPr/>
        <p:txBody>
          <a:bodyPr/>
          <a:lstStyle/>
          <a:p>
            <a:r>
              <a:rPr lang="en-US"/>
              <a:t>(#)</a:t>
            </a:r>
          </a:p>
        </p:txBody>
      </p:sp>
      <p:sp>
        <p:nvSpPr>
          <p:cNvPr id="9" name="Slide Number Placeholder 8">
            <a:extLst>
              <a:ext uri="{FF2B5EF4-FFF2-40B4-BE49-F238E27FC236}">
                <a16:creationId xmlns:a16="http://schemas.microsoft.com/office/drawing/2014/main" id="{9A8E3A52-C515-965E-85A3-629ACD6038B4}"/>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214873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7" name="Date Placeholder 6">
            <a:extLst>
              <a:ext uri="{FF2B5EF4-FFF2-40B4-BE49-F238E27FC236}">
                <a16:creationId xmlns:a16="http://schemas.microsoft.com/office/drawing/2014/main" id="{F9D19115-A276-DDAC-F16C-B6597C74B142}"/>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9CD636BF-3961-DCBA-8699-911656C007AD}"/>
              </a:ext>
            </a:extLst>
          </p:cNvPr>
          <p:cNvSpPr>
            <a:spLocks noGrp="1"/>
          </p:cNvSpPr>
          <p:nvPr>
            <p:ph type="ftr" sz="quarter" idx="11"/>
          </p:nvPr>
        </p:nvSpPr>
        <p:spPr/>
        <p:txBody>
          <a:bodyPr/>
          <a:lstStyle/>
          <a:p>
            <a:r>
              <a:rPr lang="en-US" dirty="0"/>
              <a:t>(#)</a:t>
            </a:r>
          </a:p>
        </p:txBody>
      </p:sp>
      <p:sp>
        <p:nvSpPr>
          <p:cNvPr id="10" name="Slide Number Placeholder 9">
            <a:extLst>
              <a:ext uri="{FF2B5EF4-FFF2-40B4-BE49-F238E27FC236}">
                <a16:creationId xmlns:a16="http://schemas.microsoft.com/office/drawing/2014/main" id="{8C57C05C-E4EF-8BEB-74ED-0E9068CC7E56}"/>
              </a:ext>
            </a:extLst>
          </p:cNvPr>
          <p:cNvSpPr>
            <a:spLocks noGrp="1"/>
          </p:cNvSpPr>
          <p:nvPr>
            <p:ph type="sldNum" sz="quarter" idx="12"/>
          </p:nvPr>
        </p:nvSpPr>
        <p:spPr/>
        <p:txBody>
          <a:bodyPr/>
          <a:lstStyle/>
          <a:p>
            <a:fld id="{7E6D87CB-B739-47BA-A865-BFCBCF190D51}" type="slidenum">
              <a:rPr lang="en-US" smtClean="0"/>
              <a:t>‹#›</a:t>
            </a:fld>
            <a:endParaRPr lang="en-US" dirty="0"/>
          </a:p>
        </p:txBody>
      </p:sp>
    </p:spTree>
    <p:extLst>
      <p:ext uri="{BB962C8B-B14F-4D97-AF65-F5344CB8AC3E}">
        <p14:creationId xmlns:p14="http://schemas.microsoft.com/office/powerpoint/2010/main" val="30328276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2" name="Date Placeholder 3">
            <a:extLst>
              <a:ext uri="{FF2B5EF4-FFF2-40B4-BE49-F238E27FC236}">
                <a16:creationId xmlns:a16="http://schemas.microsoft.com/office/drawing/2014/main" id="{0229BDC1-D52B-BA95-75D3-3318D99E5925}"/>
              </a:ext>
            </a:extLst>
          </p:cNvPr>
          <p:cNvSpPr>
            <a:spLocks noGrp="1"/>
          </p:cNvSpPr>
          <p:nvPr>
            <p:ph type="dt" sz="half" idx="10"/>
          </p:nvPr>
        </p:nvSpPr>
        <p:spPr>
          <a:xfrm>
            <a:off x="0" y="6620509"/>
            <a:ext cx="2844800" cy="233362"/>
          </a:xfrm>
          <a:prstGeom prst="rect">
            <a:avLst/>
          </a:prstGeom>
        </p:spPr>
        <p:txBody>
          <a:bodyPr/>
          <a:lstStyle>
            <a:lvl1pPr>
              <a:defRPr/>
            </a:lvl1pPr>
          </a:lstStyle>
          <a:p>
            <a:pPr>
              <a:defRPr/>
            </a:pPr>
            <a:endParaRPr lang="en-US" dirty="0">
              <a:solidFill>
                <a:srgbClr val="0A531C"/>
              </a:solidFill>
            </a:endParaRPr>
          </a:p>
        </p:txBody>
      </p:sp>
      <p:sp>
        <p:nvSpPr>
          <p:cNvPr id="7" name="Footer Placeholder 4">
            <a:extLst>
              <a:ext uri="{FF2B5EF4-FFF2-40B4-BE49-F238E27FC236}">
                <a16:creationId xmlns:a16="http://schemas.microsoft.com/office/drawing/2014/main" id="{CC4C211E-7C90-997F-43D9-48059F832FAA}"/>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Tree>
    <p:extLst>
      <p:ext uri="{BB962C8B-B14F-4D97-AF65-F5344CB8AC3E}">
        <p14:creationId xmlns:p14="http://schemas.microsoft.com/office/powerpoint/2010/main" val="24040581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5" name="Date Placeholder 4">
            <a:extLst>
              <a:ext uri="{FF2B5EF4-FFF2-40B4-BE49-F238E27FC236}">
                <a16:creationId xmlns:a16="http://schemas.microsoft.com/office/drawing/2014/main" id="{4B5D5A7C-E8E6-C6FB-CC3E-1A49997F593E}"/>
              </a:ext>
            </a:extLst>
          </p:cNvPr>
          <p:cNvSpPr>
            <a:spLocks noGrp="1"/>
          </p:cNvSpPr>
          <p:nvPr>
            <p:ph type="dt" sz="half" idx="10"/>
          </p:nvPr>
        </p:nvSpPr>
        <p:spPr/>
        <p:txBody>
          <a:bodyPr/>
          <a:lstStyle/>
          <a:p>
            <a:pPr>
              <a:defRPr/>
            </a:pPr>
            <a:endParaRPr lang="en-US" dirty="0">
              <a:solidFill>
                <a:srgbClr val="0A531C"/>
              </a:solidFill>
            </a:endParaRPr>
          </a:p>
        </p:txBody>
      </p:sp>
      <p:sp>
        <p:nvSpPr>
          <p:cNvPr id="7" name="Footer Placeholder 6">
            <a:extLst>
              <a:ext uri="{FF2B5EF4-FFF2-40B4-BE49-F238E27FC236}">
                <a16:creationId xmlns:a16="http://schemas.microsoft.com/office/drawing/2014/main" id="{FD7C0106-6CF1-A82F-1705-E52C3C2CC953}"/>
              </a:ext>
            </a:extLst>
          </p:cNvPr>
          <p:cNvSpPr>
            <a:spLocks noGrp="1"/>
          </p:cNvSpPr>
          <p:nvPr>
            <p:ph type="ftr" sz="quarter" idx="11"/>
          </p:nvPr>
        </p:nvSpPr>
        <p:spPr/>
        <p:txBody>
          <a:bodyPr/>
          <a:lstStyle/>
          <a:p>
            <a:r>
              <a:rPr lang="en-US"/>
              <a:t>(#)</a:t>
            </a:r>
          </a:p>
        </p:txBody>
      </p:sp>
      <p:sp>
        <p:nvSpPr>
          <p:cNvPr id="8" name="Slide Number Placeholder 7">
            <a:extLst>
              <a:ext uri="{FF2B5EF4-FFF2-40B4-BE49-F238E27FC236}">
                <a16:creationId xmlns:a16="http://schemas.microsoft.com/office/drawing/2014/main" id="{A11C21E2-3483-8EAA-5006-810617DF07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41037008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8" name="Text Placeholder 7">
            <a:extLst>
              <a:ext uri="{FF2B5EF4-FFF2-40B4-BE49-F238E27FC236}">
                <a16:creationId xmlns:a16="http://schemas.microsoft.com/office/drawing/2014/main" id="{C8B2E415-D902-994A-81CC-4FAB490953A8}"/>
              </a:ext>
            </a:extLst>
          </p:cNvPr>
          <p:cNvSpPr>
            <a:spLocks noGrp="1"/>
          </p:cNvSpPr>
          <p:nvPr>
            <p:ph type="body" sz="quarter" idx="12"/>
          </p:nvPr>
        </p:nvSpPr>
        <p:spPr>
          <a:xfrm>
            <a:off x="323852" y="2276681"/>
            <a:ext cx="11095567" cy="3950553"/>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37DAD3C-9C30-1345-81AB-F0CBBDEDC4FE}"/>
              </a:ext>
            </a:extLst>
          </p:cNvPr>
          <p:cNvSpPr/>
          <p:nvPr userDrawn="1"/>
        </p:nvSpPr>
        <p:spPr>
          <a:xfrm>
            <a:off x="0" y="1099245"/>
            <a:ext cx="12192000" cy="10081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323852" y="1098552"/>
            <a:ext cx="2372783" cy="1009649"/>
          </a:xfrm>
          <a:prstGeom prst="rect">
            <a:avLst/>
          </a:prstGeom>
        </p:spPr>
        <p:txBody>
          <a:bodyPr anchor="ctr" anchorCtr="0"/>
          <a:lstStyle>
            <a:lvl1pPr marL="0" indent="0" algn="ctr">
              <a:lnSpc>
                <a:spcPct val="100000"/>
              </a:lnSpc>
              <a:buNone/>
              <a:defRPr sz="1733" b="1">
                <a:solidFill>
                  <a:srgbClr val="7E3F49"/>
                </a:solidFill>
                <a:latin typeface="+mn-lt"/>
              </a:defRPr>
            </a:lvl1pPr>
          </a:lstStyle>
          <a:p>
            <a:pPr lvl="0"/>
            <a:r>
              <a:rPr lang="en-US"/>
              <a:t>KEY MESSAGE</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2696634" y="1098552"/>
            <a:ext cx="9046633" cy="1009649"/>
          </a:xfrm>
          <a:prstGeom prst="rect">
            <a:avLst/>
          </a:prstGeom>
        </p:spPr>
        <p:txBody>
          <a:bodyPr anchor="ctr" anchorCtr="0"/>
          <a:lstStyle>
            <a:lvl1pPr marL="0" indent="0">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7232493C-C9E2-D14A-907D-12785D0F4C7C}"/>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812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DF01B4-08FA-22CF-F85E-BF58DD633086}"/>
              </a:ext>
            </a:extLst>
          </p:cNvPr>
          <p:cNvSpPr>
            <a:spLocks noGrp="1"/>
          </p:cNvSpPr>
          <p:nvPr>
            <p:ph type="dt" sz="half" idx="10"/>
          </p:nvPr>
        </p:nvSpPr>
        <p:spPr>
          <a:xfrm>
            <a:off x="0" y="6610349"/>
            <a:ext cx="2844800" cy="237492"/>
          </a:xfrm>
          <a:prstGeom prst="rect">
            <a:avLst/>
          </a:prstGeom>
        </p:spPr>
        <p:txBody>
          <a:bodyPr/>
          <a:lstStyle>
            <a:lvl1pPr>
              <a:defRPr/>
            </a:lvl1pPr>
          </a:lstStyle>
          <a:p>
            <a:pPr>
              <a:defRPr/>
            </a:pPr>
            <a:endParaRPr lang="en-US" dirty="0">
              <a:solidFill>
                <a:srgbClr val="0A531C"/>
              </a:solidFill>
            </a:endParaRPr>
          </a:p>
        </p:txBody>
      </p:sp>
      <p:sp>
        <p:nvSpPr>
          <p:cNvPr id="3" name="Footer Placeholder 4">
            <a:extLst>
              <a:ext uri="{FF2B5EF4-FFF2-40B4-BE49-F238E27FC236}">
                <a16:creationId xmlns:a16="http://schemas.microsoft.com/office/drawing/2014/main" id="{9B307445-4C63-159B-2994-0BCDCE0C56C9}"/>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4" name="Slide Number Placeholder 3">
            <a:extLst>
              <a:ext uri="{FF2B5EF4-FFF2-40B4-BE49-F238E27FC236}">
                <a16:creationId xmlns:a16="http://schemas.microsoft.com/office/drawing/2014/main" id="{8BC7D7D0-6B7B-9E40-62F9-A2F5952C492B}"/>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25529904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39E42A-0924-1532-5509-5FB6CE5A3E55}"/>
              </a:ext>
            </a:extLst>
          </p:cNvPr>
          <p:cNvSpPr>
            <a:spLocks noGrp="1"/>
          </p:cNvSpPr>
          <p:nvPr>
            <p:ph type="dt" sz="half" idx="10"/>
          </p:nvPr>
        </p:nvSpPr>
        <p:spPr>
          <a:xfrm>
            <a:off x="0" y="6600189"/>
            <a:ext cx="2844800" cy="237492"/>
          </a:xfrm>
          <a:prstGeom prst="rect">
            <a:avLst/>
          </a:prstGeom>
        </p:spPr>
        <p:txBody>
          <a:bodyPr/>
          <a:lstStyle>
            <a:lvl1pPr>
              <a:defRPr/>
            </a:lvl1pPr>
          </a:lstStyle>
          <a:p>
            <a:pPr>
              <a:defRPr/>
            </a:pPr>
            <a:endParaRPr lang="en-US" dirty="0">
              <a:solidFill>
                <a:srgbClr val="0A531C"/>
              </a:solidFill>
            </a:endParaRPr>
          </a:p>
        </p:txBody>
      </p:sp>
      <p:sp>
        <p:nvSpPr>
          <p:cNvPr id="6" name="Footer Placeholder 4">
            <a:extLst>
              <a:ext uri="{FF2B5EF4-FFF2-40B4-BE49-F238E27FC236}">
                <a16:creationId xmlns:a16="http://schemas.microsoft.com/office/drawing/2014/main" id="{2ED42908-76B8-9217-E2B9-841FB19E5302}"/>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7" name="Slide Number Placeholder 6">
            <a:extLst>
              <a:ext uri="{FF2B5EF4-FFF2-40B4-BE49-F238E27FC236}">
                <a16:creationId xmlns:a16="http://schemas.microsoft.com/office/drawing/2014/main" id="{065E9A56-FE6D-F4B3-57F9-8DEF66341A7F}"/>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1905560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4D9717-E84B-C521-A542-1F8A695F6551}"/>
              </a:ext>
            </a:extLst>
          </p:cNvPr>
          <p:cNvSpPr>
            <a:spLocks noGrp="1"/>
          </p:cNvSpPr>
          <p:nvPr>
            <p:ph type="dt" sz="half" idx="10"/>
          </p:nvPr>
        </p:nvSpPr>
        <p:spPr>
          <a:xfrm>
            <a:off x="0" y="6610032"/>
            <a:ext cx="2844800" cy="237492"/>
          </a:xfrm>
          <a:prstGeom prst="rect">
            <a:avLst/>
          </a:prstGeom>
        </p:spPr>
        <p:txBody>
          <a:bodyPr/>
          <a:lstStyle>
            <a:lvl1pPr>
              <a:defRPr/>
            </a:lvl1pPr>
          </a:lstStyle>
          <a:p>
            <a:pPr>
              <a:defRPr/>
            </a:pPr>
            <a:endParaRPr lang="en-US" dirty="0">
              <a:solidFill>
                <a:srgbClr val="0A531C"/>
              </a:solidFill>
            </a:endParaRPr>
          </a:p>
        </p:txBody>
      </p:sp>
      <p:sp>
        <p:nvSpPr>
          <p:cNvPr id="6" name="Footer Placeholder 4">
            <a:extLst>
              <a:ext uri="{FF2B5EF4-FFF2-40B4-BE49-F238E27FC236}">
                <a16:creationId xmlns:a16="http://schemas.microsoft.com/office/drawing/2014/main" id="{DDF41AF7-85CC-4997-9BE5-BC874882C316}"/>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7" name="Slide Number Placeholder 6">
            <a:extLst>
              <a:ext uri="{FF2B5EF4-FFF2-40B4-BE49-F238E27FC236}">
                <a16:creationId xmlns:a16="http://schemas.microsoft.com/office/drawing/2014/main" id="{47A9FC56-6919-2C61-F2B5-ADBA5AB2D1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0082616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C08D8-7585-E54B-022F-B18AE93A4E19}"/>
              </a:ext>
            </a:extLst>
          </p:cNvPr>
          <p:cNvSpPr>
            <a:spLocks noGrp="1"/>
          </p:cNvSpPr>
          <p:nvPr>
            <p:ph type="dt" sz="half" idx="10"/>
          </p:nvPr>
        </p:nvSpPr>
        <p:spPr>
          <a:xfrm>
            <a:off x="0" y="6591299"/>
            <a:ext cx="2844800" cy="237492"/>
          </a:xfrm>
          <a:prstGeom prst="rect">
            <a:avLst/>
          </a:prstGeom>
        </p:spPr>
        <p:txBody>
          <a:bodyPr/>
          <a:lstStyle>
            <a:lvl1pPr>
              <a:defRPr/>
            </a:lvl1pPr>
          </a:lstStyle>
          <a:p>
            <a:pPr>
              <a:defRPr/>
            </a:pPr>
            <a:endParaRPr lang="en-US" dirty="0">
              <a:solidFill>
                <a:srgbClr val="0A531C"/>
              </a:solidFill>
            </a:endParaRPr>
          </a:p>
        </p:txBody>
      </p:sp>
      <p:sp>
        <p:nvSpPr>
          <p:cNvPr id="5" name="Footer Placeholder 4">
            <a:extLst>
              <a:ext uri="{FF2B5EF4-FFF2-40B4-BE49-F238E27FC236}">
                <a16:creationId xmlns:a16="http://schemas.microsoft.com/office/drawing/2014/main" id="{6E458E35-60A2-9156-3163-5E509225EB95}"/>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B0CB408C-B4EA-EC83-364C-9CC8B0CC269C}"/>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9798014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76201"/>
            <a:ext cx="2844800" cy="6270625"/>
          </a:xfrm>
        </p:spPr>
        <p:txBody>
          <a:bodyPr vert="eaVert"/>
          <a:lstStyle>
            <a:lvl1pPr>
              <a:defRPr>
                <a:latin typeface="Garamond"/>
                <a:cs typeface="Garamond"/>
              </a:defRPr>
            </a:lvl1pPr>
          </a:lstStyle>
          <a:p>
            <a:r>
              <a:rPr lang="en-US" dirty="0"/>
              <a:t>Click to edit Master title style</a:t>
            </a:r>
          </a:p>
        </p:txBody>
      </p:sp>
      <p:sp>
        <p:nvSpPr>
          <p:cNvPr id="3" name="Vertical Text Placeholder 2"/>
          <p:cNvSpPr>
            <a:spLocks noGrp="1"/>
          </p:cNvSpPr>
          <p:nvPr>
            <p:ph type="body" orient="vert" idx="1"/>
          </p:nvPr>
        </p:nvSpPr>
        <p:spPr>
          <a:xfrm>
            <a:off x="203200" y="76201"/>
            <a:ext cx="8331200" cy="62706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8639CF-1231-DC70-69CB-1F8C66A77BAD}"/>
              </a:ext>
            </a:extLst>
          </p:cNvPr>
          <p:cNvSpPr>
            <a:spLocks noGrp="1"/>
          </p:cNvSpPr>
          <p:nvPr>
            <p:ph type="dt" sz="half" idx="10"/>
          </p:nvPr>
        </p:nvSpPr>
        <p:spPr>
          <a:xfrm>
            <a:off x="0" y="6600188"/>
            <a:ext cx="2844800" cy="237492"/>
          </a:xfrm>
          <a:prstGeom prst="rect">
            <a:avLst/>
          </a:prstGeom>
        </p:spPr>
        <p:txBody>
          <a:bodyPr/>
          <a:lstStyle>
            <a:lvl1pPr>
              <a:defRPr/>
            </a:lvl1pPr>
          </a:lstStyle>
          <a:p>
            <a:pPr>
              <a:defRPr/>
            </a:pPr>
            <a:endParaRPr lang="en-US" dirty="0">
              <a:solidFill>
                <a:srgbClr val="0A531C"/>
              </a:solidFill>
            </a:endParaRPr>
          </a:p>
        </p:txBody>
      </p:sp>
      <p:sp>
        <p:nvSpPr>
          <p:cNvPr id="5" name="Footer Placeholder 4">
            <a:extLst>
              <a:ext uri="{FF2B5EF4-FFF2-40B4-BE49-F238E27FC236}">
                <a16:creationId xmlns:a16="http://schemas.microsoft.com/office/drawing/2014/main" id="{2BA6F80A-2A75-137B-F816-D04794E081BC}"/>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4431D20E-B5DD-7A27-BB39-177A1EC8AE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3598654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78DFC4-E31B-AE49-9316-063A0CDAB198}"/>
              </a:ext>
            </a:extLst>
          </p:cNvPr>
          <p:cNvSpPr/>
          <p:nvPr userDrawn="1"/>
        </p:nvSpPr>
        <p:spPr>
          <a:xfrm>
            <a:off x="0" y="5101189"/>
            <a:ext cx="12192000" cy="10081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323852" y="5098215"/>
            <a:ext cx="2372783" cy="1009649"/>
          </a:xfrm>
          <a:prstGeom prst="rect">
            <a:avLst/>
          </a:prstGeom>
        </p:spPr>
        <p:txBody>
          <a:bodyPr anchor="ctr" anchorCtr="0"/>
          <a:lstStyle>
            <a:lvl1pPr marL="0" indent="0" algn="ctr">
              <a:lnSpc>
                <a:spcPct val="100000"/>
              </a:lnSpc>
              <a:buNone/>
              <a:defRPr sz="1733" b="1">
                <a:solidFill>
                  <a:srgbClr val="7E3F49"/>
                </a:solidFill>
                <a:latin typeface="+mn-lt"/>
              </a:defRPr>
            </a:lvl1pPr>
          </a:lstStyle>
          <a:p>
            <a:pPr lvl="0"/>
            <a:r>
              <a:rPr lang="en-US"/>
              <a:t>KEY MESSAGE</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2696634" y="5098215"/>
            <a:ext cx="8722482" cy="1009649"/>
          </a:xfrm>
          <a:prstGeom prst="rect">
            <a:avLst/>
          </a:prstGeom>
        </p:spPr>
        <p:txBody>
          <a:bodyPr anchor="ctr" anchorCtr="0"/>
          <a:lstStyle>
            <a:lvl1pPr marL="0" indent="0">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sp>
        <p:nvSpPr>
          <p:cNvPr id="11" name="Text Placeholder 7">
            <a:extLst>
              <a:ext uri="{FF2B5EF4-FFF2-40B4-BE49-F238E27FC236}">
                <a16:creationId xmlns:a16="http://schemas.microsoft.com/office/drawing/2014/main" id="{F8BFA1AC-5FD3-664B-AEFF-9C650D67AD45}"/>
              </a:ext>
            </a:extLst>
          </p:cNvPr>
          <p:cNvSpPr>
            <a:spLocks noGrp="1"/>
          </p:cNvSpPr>
          <p:nvPr>
            <p:ph type="body" sz="quarter" idx="12"/>
          </p:nvPr>
        </p:nvSpPr>
        <p:spPr>
          <a:xfrm>
            <a:off x="323852" y="1080702"/>
            <a:ext cx="11095567" cy="4016028"/>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984A10D3-6412-C045-8F0A-283AD1264085}"/>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79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294955-1952-7F43-B26E-4FDF1F5357EE}"/>
              </a:ext>
            </a:extLst>
          </p:cNvPr>
          <p:cNvSpPr/>
          <p:nvPr userDrawn="1"/>
        </p:nvSpPr>
        <p:spPr>
          <a:xfrm>
            <a:off x="8679051" y="2"/>
            <a:ext cx="2727702" cy="61824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80" y="372533"/>
            <a:ext cx="8194816"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8819979" y="771438"/>
            <a:ext cx="2418268" cy="5338267"/>
          </a:xfrm>
          <a:prstGeom prst="rect">
            <a:avLst/>
          </a:prstGeom>
        </p:spPr>
        <p:txBody>
          <a:bodyPr anchor="t" anchorCtr="0"/>
          <a:lstStyle>
            <a:lvl1pPr marL="0" indent="0" algn="l">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sp>
        <p:nvSpPr>
          <p:cNvPr id="11" name="Text Placeholder 7">
            <a:extLst>
              <a:ext uri="{FF2B5EF4-FFF2-40B4-BE49-F238E27FC236}">
                <a16:creationId xmlns:a16="http://schemas.microsoft.com/office/drawing/2014/main" id="{F8BFA1AC-5FD3-664B-AEFF-9C650D67AD45}"/>
              </a:ext>
            </a:extLst>
          </p:cNvPr>
          <p:cNvSpPr>
            <a:spLocks noGrp="1"/>
          </p:cNvSpPr>
          <p:nvPr>
            <p:ph type="body" sz="quarter" idx="12"/>
          </p:nvPr>
        </p:nvSpPr>
        <p:spPr>
          <a:xfrm>
            <a:off x="323852" y="1080701"/>
            <a:ext cx="8195844" cy="5234889"/>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8829128" y="403841"/>
            <a:ext cx="2418268" cy="301695"/>
          </a:xfrm>
          <a:prstGeom prst="rect">
            <a:avLst/>
          </a:prstGeom>
        </p:spPr>
        <p:txBody>
          <a:bodyPr anchor="ctr" anchorCtr="0"/>
          <a:lstStyle>
            <a:lvl1pPr marL="0" indent="0" algn="l">
              <a:lnSpc>
                <a:spcPct val="100000"/>
              </a:lnSpc>
              <a:buNone/>
              <a:defRPr sz="1733" b="1">
                <a:solidFill>
                  <a:srgbClr val="7E3F49"/>
                </a:solidFill>
                <a:latin typeface="+mn-lt"/>
              </a:defRPr>
            </a:lvl1pPr>
          </a:lstStyle>
          <a:p>
            <a:pPr lvl="0"/>
            <a:r>
              <a:rPr lang="en-US"/>
              <a:t>KEY MESSAGE</a:t>
            </a:r>
          </a:p>
        </p:txBody>
      </p:sp>
      <p:cxnSp>
        <p:nvCxnSpPr>
          <p:cNvPr id="9" name="Straight Connector 8">
            <a:extLst>
              <a:ext uri="{FF2B5EF4-FFF2-40B4-BE49-F238E27FC236}">
                <a16:creationId xmlns:a16="http://schemas.microsoft.com/office/drawing/2014/main" id="{F2603F80-8BF9-5541-BB90-C3442FB1FED0}"/>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21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71600" y="4772025"/>
            <a:ext cx="9855200" cy="832645"/>
          </a:xfrm>
        </p:spPr>
        <p:txBody>
          <a:bodyPr anchor="t">
            <a:no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5604669"/>
            <a:ext cx="9855200" cy="862806"/>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EDF0D71E-8DCA-4CAB-B0C6-8971A2AF5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5788" y="6187093"/>
            <a:ext cx="1353312" cy="369529"/>
          </a:xfrm>
          <a:prstGeom prst="rect">
            <a:avLst/>
          </a:prstGeom>
        </p:spPr>
      </p:pic>
    </p:spTree>
    <p:extLst>
      <p:ext uri="{BB962C8B-B14F-4D97-AF65-F5344CB8AC3E}">
        <p14:creationId xmlns:p14="http://schemas.microsoft.com/office/powerpoint/2010/main" val="285265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14B928-BBCA-4C08-8DF1-C88E496C7924}"/>
              </a:ext>
            </a:extLst>
          </p:cNvPr>
          <p:cNvGraphicFramePr>
            <a:graphicFrameLocks noChangeAspect="1"/>
          </p:cNvGraphicFramePr>
          <p:nvPr userDrawn="1">
            <p:custDataLst>
              <p:tags r:id="rId1"/>
            </p:custDataLst>
            <p:extLst>
              <p:ext uri="{D42A27DB-BD31-4B8C-83A1-F6EECF244321}">
                <p14:modId xmlns:p14="http://schemas.microsoft.com/office/powerpoint/2010/main" val="1647136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a:extLst>
                          <a:ext uri="{FF2B5EF4-FFF2-40B4-BE49-F238E27FC236}">
                            <a16:creationId xmlns:a16="http://schemas.microsoft.com/office/drawing/2014/main" id="{8C14B928-BBCA-4C08-8DF1-C88E496C79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lIns="0" tIns="45720" rIns="91440" bIns="45720" rtlCol="0" anchor="ctr">
            <a:normAutofit/>
          </a:bodyPr>
          <a:lstStyle>
            <a:lvl1pPr>
              <a:defRPr lang="en-US" b="1">
                <a:solidFill>
                  <a:schemeClr val="tx1">
                    <a:lumMod val="50000"/>
                    <a:lumOff val="50000"/>
                  </a:schemeClr>
                </a:solidFill>
              </a:defRPr>
            </a:lvl1pPr>
          </a:lstStyle>
          <a:p>
            <a:pPr lvl="0"/>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61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63E619-1687-4662-9C31-FB06D22D499A}"/>
              </a:ext>
            </a:extLst>
          </p:cNvPr>
          <p:cNvGraphicFramePr>
            <a:graphicFrameLocks noChangeAspect="1"/>
          </p:cNvGraphicFramePr>
          <p:nvPr userDrawn="1">
            <p:custDataLst>
              <p:tags r:id="rId1"/>
            </p:custDataLst>
            <p:extLst>
              <p:ext uri="{D42A27DB-BD31-4B8C-83A1-F6EECF244321}">
                <p14:modId xmlns:p14="http://schemas.microsoft.com/office/powerpoint/2010/main" val="24943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2D63E619-1687-4662-9C31-FB06D22D49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lIns="0" tIns="45720" rIns="91440" bIns="45720" rtlCol="0" anchor="ctr">
            <a:normAutofit/>
          </a:bodyPr>
          <a:lstStyle>
            <a:lvl1pPr>
              <a:defRPr lang="en-US" b="1" noProof="0" dirty="0">
                <a:solidFill>
                  <a:schemeClr val="tx1">
                    <a:lumMod val="50000"/>
                    <a:lumOff val="50000"/>
                  </a:schemeClr>
                </a:solidFill>
              </a:defRPr>
            </a:lvl1pPr>
          </a:lstStyle>
          <a:p>
            <a:pPr lvl="0"/>
            <a:r>
              <a:rPr lang="en-US"/>
              <a:t>Click to edit Master title style</a:t>
            </a:r>
          </a:p>
        </p:txBody>
      </p:sp>
      <p:sp>
        <p:nvSpPr>
          <p:cNvPr id="3" name="Content Placeholder 2"/>
          <p:cNvSpPr>
            <a:spLocks noGrp="1"/>
          </p:cNvSpPr>
          <p:nvPr>
            <p:ph sz="half" idx="1"/>
          </p:nvPr>
        </p:nvSpPr>
        <p:spPr>
          <a:xfrm>
            <a:off x="506331" y="1463040"/>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119" y="1463040"/>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1308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0D01DA-4348-4F27-B298-2C7465986A08}"/>
              </a:ext>
            </a:extLst>
          </p:cNvPr>
          <p:cNvGraphicFramePr>
            <a:graphicFrameLocks noChangeAspect="1"/>
          </p:cNvGraphicFramePr>
          <p:nvPr userDrawn="1">
            <p:custDataLst>
              <p:tags r:id="rId1"/>
            </p:custDataLst>
            <p:extLst>
              <p:ext uri="{D42A27DB-BD31-4B8C-83A1-F6EECF244321}">
                <p14:modId xmlns:p14="http://schemas.microsoft.com/office/powerpoint/2010/main" val="91199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8" name="Object 7" hidden="1">
                        <a:extLst>
                          <a:ext uri="{FF2B5EF4-FFF2-40B4-BE49-F238E27FC236}">
                            <a16:creationId xmlns:a16="http://schemas.microsoft.com/office/drawing/2014/main" id="{7D0D01DA-4348-4F27-B298-2C7465986A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6331" y="14630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331" y="2305050"/>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571" y="14630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571" y="2305050"/>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10" name="Title 1"/>
          <p:cNvSpPr>
            <a:spLocks noGrp="1"/>
          </p:cNvSpPr>
          <p:nvPr>
            <p:ph type="title"/>
          </p:nvPr>
        </p:nvSpPr>
        <p:spPr>
          <a:xfrm>
            <a:off x="506331" y="476300"/>
            <a:ext cx="11216640" cy="689889"/>
          </a:xfrm>
        </p:spPr>
        <p:txBody>
          <a:bodyPr vert="horz"/>
          <a:lstStyle>
            <a:lvl1pPr>
              <a:defRPr b="1">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350538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75741720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3" name="Objekt 2"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6402097-021C-4462-B09F-33629797205C}"/>
              </a:ext>
            </a:extLst>
          </p:cNvPr>
          <p:cNvSpPr/>
          <p:nvPr userDrawn="1">
            <p:custDataLst>
              <p:tags r:id="rId2"/>
            </p:custDataLst>
          </p:nvPr>
        </p:nvSpPr>
        <p:spPr>
          <a:xfrm>
            <a:off x="0" y="0"/>
            <a:ext cx="211667" cy="158750"/>
          </a:xfrm>
          <a:prstGeom prst="rect">
            <a:avLst/>
          </a:prstGeom>
          <a:solidFill>
            <a:schemeClr val="bg1"/>
          </a:solidFill>
          <a:ln>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buFont typeface="Arial" pitchFamily="34" charset="0"/>
              <a:buNone/>
            </a:pPr>
            <a:endParaRPr lang="en-GB" sz="2600" b="1" i="0" baseline="0">
              <a:solidFill>
                <a:schemeClr val="tx1"/>
              </a:solidFill>
              <a:latin typeface="Calibri" panose="020F0502020204030204" pitchFamily="34" charset="0"/>
              <a:ea typeface="+mj-ea"/>
              <a:cs typeface="+mj-cs"/>
              <a:sym typeface="Calibri" panose="020F0502020204030204" pitchFamily="34" charset="0"/>
            </a:endParaRPr>
          </a:p>
        </p:txBody>
      </p:sp>
      <p:sp>
        <p:nvSpPr>
          <p:cNvPr id="2" name="Titel 1"/>
          <p:cNvSpPr>
            <a:spLocks noGrp="1"/>
          </p:cNvSpPr>
          <p:nvPr>
            <p:ph type="title"/>
            <p:custDataLst>
              <p:tags r:id="rId3"/>
            </p:custDataLst>
          </p:nvPr>
        </p:nvSpPr>
        <p:spPr bwMode="gray"/>
        <p:txBody>
          <a:bodyPr vert="horz" lIns="0" tIns="45720" rIns="91440" bIns="45720" rtlCol="0" anchor="ctr">
            <a:normAutofit/>
          </a:bodyPr>
          <a:lstStyle>
            <a:lvl1pPr>
              <a:defRPr lang="en-GB" b="1" noProof="0" dirty="0">
                <a:solidFill>
                  <a:schemeClr val="tx1">
                    <a:lumMod val="50000"/>
                    <a:lumOff val="50000"/>
                  </a:schemeClr>
                </a:solidFill>
              </a:defRPr>
            </a:lvl1pPr>
          </a:lstStyle>
          <a:p>
            <a:pPr lvl="0"/>
            <a:r>
              <a:rPr lang="en-GB" noProof="0"/>
              <a:t>Click to edit Master title style</a:t>
            </a:r>
          </a:p>
        </p:txBody>
      </p:sp>
      <p:sp>
        <p:nvSpPr>
          <p:cNvPr id="8" name="Fußzeilenplatzhalter 4"/>
          <p:cNvSpPr>
            <a:spLocks noGrp="1"/>
          </p:cNvSpPr>
          <p:nvPr>
            <p:ph type="ftr" sz="quarter" idx="3"/>
          </p:nvPr>
        </p:nvSpPr>
        <p:spPr bwMode="gray">
          <a:xfrm>
            <a:off x="3168523" y="6452442"/>
            <a:ext cx="7632000" cy="153888"/>
          </a:xfrm>
          <a:prstGeom prst="rect">
            <a:avLst/>
          </a:prstGeom>
        </p:spPr>
        <p:txBody>
          <a:bodyPr vert="horz" wrap="square" lIns="0" tIns="0" rIns="0" bIns="0" rtlCol="0" anchor="ctr">
            <a:spAutoFit/>
          </a:bodyPr>
          <a:lstStyle>
            <a:lvl1pPr algn="r">
              <a:defRPr sz="1000" b="0">
                <a:solidFill>
                  <a:schemeClr val="tx1"/>
                </a:solidFill>
              </a:defRPr>
            </a:lvl1pPr>
          </a:lstStyle>
          <a:p>
            <a:endParaRPr lang="en-GB"/>
          </a:p>
        </p:txBody>
      </p:sp>
    </p:spTree>
    <p:extLst>
      <p:ext uri="{BB962C8B-B14F-4D97-AF65-F5344CB8AC3E}">
        <p14:creationId xmlns:p14="http://schemas.microsoft.com/office/powerpoint/2010/main" val="2581544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1.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BCA5B-B2E3-208B-999F-84FB07F76AF7}"/>
              </a:ext>
            </a:extLst>
          </p:cNvPr>
          <p:cNvSpPr txBox="1"/>
          <p:nvPr>
            <p:extLst>
              <p:ext uri="{1162E1C5-73C7-4A58-AE30-91384D911F3F}">
                <p184:classification xmlns:p184="http://schemas.microsoft.com/office/powerpoint/2018/4/main" val="ftr"/>
              </p:ext>
            </p:extLst>
          </p:nvPr>
        </p:nvSpPr>
        <p:spPr>
          <a:xfrm>
            <a:off x="5422900" y="6705600"/>
            <a:ext cx="13747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ENMAX: Internal Use Only</a:t>
            </a:r>
          </a:p>
        </p:txBody>
      </p:sp>
    </p:spTree>
    <p:extLst>
      <p:ext uri="{BB962C8B-B14F-4D97-AF65-F5344CB8AC3E}">
        <p14:creationId xmlns:p14="http://schemas.microsoft.com/office/powerpoint/2010/main" val="1115906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4563951-4AAF-49B3-AF3D-7FE26E02C619}"/>
              </a:ext>
            </a:extLst>
          </p:cNvPr>
          <p:cNvGraphicFramePr>
            <a:graphicFrameLocks noChangeAspect="1"/>
          </p:cNvGraphicFramePr>
          <p:nvPr userDrawn="1">
            <p:custDataLst>
              <p:tags r:id="rId11"/>
            </p:custDataLst>
            <p:extLst>
              <p:ext uri="{D42A27DB-BD31-4B8C-83A1-F6EECF244321}">
                <p14:modId xmlns:p14="http://schemas.microsoft.com/office/powerpoint/2010/main" val="372781600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415" imgH="416" progId="TCLayout.ActiveDocument.1">
                  <p:embed/>
                </p:oleObj>
              </mc:Choice>
              <mc:Fallback>
                <p:oleObj name="think-cell Slide" r:id="rId12" imgW="415" imgH="416" progId="TCLayout.ActiveDocument.1">
                  <p:embed/>
                  <p:pic>
                    <p:nvPicPr>
                      <p:cNvPr id="6" name="Object 5" hidden="1">
                        <a:extLst>
                          <a:ext uri="{FF2B5EF4-FFF2-40B4-BE49-F238E27FC236}">
                            <a16:creationId xmlns:a16="http://schemas.microsoft.com/office/drawing/2014/main" id="{24563951-4AAF-49B3-AF3D-7FE26E02C619}"/>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Title Placeholder 1"/>
          <p:cNvSpPr>
            <a:spLocks noGrp="1"/>
          </p:cNvSpPr>
          <p:nvPr>
            <p:ph type="title"/>
          </p:nvPr>
        </p:nvSpPr>
        <p:spPr>
          <a:xfrm>
            <a:off x="506331" y="476300"/>
            <a:ext cx="11258188" cy="689889"/>
          </a:xfrm>
          <a:prstGeom prst="rect">
            <a:avLst/>
          </a:prstGeom>
        </p:spPr>
        <p:txBody>
          <a:bodyPr vert="horz" lIns="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06333" y="1463040"/>
            <a:ext cx="11258188" cy="4534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6331" y="6203951"/>
            <a:ext cx="2743200" cy="263525"/>
          </a:xfrm>
          <a:prstGeom prst="rect">
            <a:avLst/>
          </a:prstGeom>
        </p:spPr>
        <p:txBody>
          <a:bodyPr vert="horz" lIns="91440" tIns="45720" rIns="91440" bIns="45720" rtlCol="0" anchor="ctr"/>
          <a:lstStyle>
            <a:lvl1pPr algn="l">
              <a:defRPr sz="800">
                <a:solidFill>
                  <a:srgbClr val="5F5F5F"/>
                </a:solidFill>
              </a:defRPr>
            </a:lvl1pPr>
          </a:lstStyle>
          <a:p>
            <a:endParaRPr lang="en-US"/>
          </a:p>
        </p:txBody>
      </p:sp>
      <p:pic>
        <p:nvPicPr>
          <p:cNvPr id="7" name="Picture 6">
            <a:extLst>
              <a:ext uri="{FF2B5EF4-FFF2-40B4-BE49-F238E27FC236}">
                <a16:creationId xmlns:a16="http://schemas.microsoft.com/office/drawing/2014/main" id="{CE806635-1E41-41FA-B8F7-7F998C7018A4}"/>
              </a:ext>
            </a:extLst>
          </p:cNvPr>
          <p:cNvPicPr>
            <a:picLocks noChangeAspect="1"/>
          </p:cNvPicPr>
          <p:nvPr userDrawn="1"/>
        </p:nvPicPr>
        <p:blipFill>
          <a:blip r:embed="rId14"/>
          <a:srcRect/>
          <a:stretch/>
        </p:blipFill>
        <p:spPr>
          <a:xfrm>
            <a:off x="10400628" y="6186507"/>
            <a:ext cx="1363891" cy="369869"/>
          </a:xfrm>
          <a:prstGeom prst="rect">
            <a:avLst/>
          </a:prstGeom>
        </p:spPr>
      </p:pic>
      <p:sp>
        <p:nvSpPr>
          <p:cNvPr id="11" name="Date Placeholder 3">
            <a:extLst>
              <a:ext uri="{FF2B5EF4-FFF2-40B4-BE49-F238E27FC236}">
                <a16:creationId xmlns:a16="http://schemas.microsoft.com/office/drawing/2014/main" id="{4773D209-BA2D-4141-A475-13237C0D114F}"/>
              </a:ext>
            </a:extLst>
          </p:cNvPr>
          <p:cNvSpPr txBox="1">
            <a:spLocks/>
          </p:cNvSpPr>
          <p:nvPr userDrawn="1"/>
        </p:nvSpPr>
        <p:spPr>
          <a:xfrm>
            <a:off x="9116145" y="6594476"/>
            <a:ext cx="2743200" cy="263525"/>
          </a:xfrm>
          <a:prstGeom prst="rect">
            <a:avLst/>
          </a:prstGeom>
        </p:spPr>
        <p:txBody>
          <a:bodyPr/>
          <a:lstStyle>
            <a:defPPr>
              <a:defRPr lang="en-US"/>
            </a:defPPr>
            <a:lvl1pPr marL="0" algn="l" defTabSz="914400" rtl="0" eaLnBrk="1" latinLnBrk="0" hangingPunct="1">
              <a:defRPr lang="en-US" sz="800" kern="1200" smtClean="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FF1622-8342-4547-97A2-32A778486B47}" type="slidenum">
              <a:rPr lang="en-US" smtClean="0"/>
              <a:pPr algn="r"/>
              <a:t>‹#›</a:t>
            </a:fld>
            <a:endParaRPr lang="en-US"/>
          </a:p>
        </p:txBody>
      </p:sp>
      <p:sp>
        <p:nvSpPr>
          <p:cNvPr id="10" name="Oval 7">
            <a:extLst>
              <a:ext uri="{FF2B5EF4-FFF2-40B4-BE49-F238E27FC236}">
                <a16:creationId xmlns:a16="http://schemas.microsoft.com/office/drawing/2014/main" id="{2EE5CFDB-9573-4674-910F-C8D2CDBC3F05}"/>
              </a:ext>
            </a:extLst>
          </p:cNvPr>
          <p:cNvSpPr/>
          <p:nvPr userDrawn="1"/>
        </p:nvSpPr>
        <p:spPr>
          <a:xfrm>
            <a:off x="0" y="452483"/>
            <a:ext cx="342900" cy="689890"/>
          </a:xfrm>
          <a:custGeom>
            <a:avLst/>
            <a:gdLst>
              <a:gd name="connsiteX0" fmla="*/ 0 w 685800"/>
              <a:gd name="connsiteY0" fmla="*/ 344945 h 689889"/>
              <a:gd name="connsiteX1" fmla="*/ 342900 w 685800"/>
              <a:gd name="connsiteY1" fmla="*/ 0 h 689889"/>
              <a:gd name="connsiteX2" fmla="*/ 685800 w 685800"/>
              <a:gd name="connsiteY2" fmla="*/ 344945 h 689889"/>
              <a:gd name="connsiteX3" fmla="*/ 342900 w 685800"/>
              <a:gd name="connsiteY3" fmla="*/ 689890 h 689889"/>
              <a:gd name="connsiteX4" fmla="*/ 0 w 685800"/>
              <a:gd name="connsiteY4" fmla="*/ 344945 h 689889"/>
              <a:gd name="connsiteX0" fmla="*/ 0 w 685800"/>
              <a:gd name="connsiteY0" fmla="*/ 344945 h 689890"/>
              <a:gd name="connsiteX1" fmla="*/ 342900 w 685800"/>
              <a:gd name="connsiteY1" fmla="*/ 0 h 689890"/>
              <a:gd name="connsiteX2" fmla="*/ 685800 w 685800"/>
              <a:gd name="connsiteY2" fmla="*/ 344945 h 689890"/>
              <a:gd name="connsiteX3" fmla="*/ 342900 w 685800"/>
              <a:gd name="connsiteY3" fmla="*/ 689890 h 689890"/>
              <a:gd name="connsiteX4" fmla="*/ 0 w 685800"/>
              <a:gd name="connsiteY4" fmla="*/ 344945 h 689890"/>
              <a:gd name="connsiteX0" fmla="*/ 0 w 685800"/>
              <a:gd name="connsiteY0" fmla="*/ 344945 h 689890"/>
              <a:gd name="connsiteX1" fmla="*/ 342900 w 685800"/>
              <a:gd name="connsiteY1" fmla="*/ 0 h 689890"/>
              <a:gd name="connsiteX2" fmla="*/ 685800 w 685800"/>
              <a:gd name="connsiteY2" fmla="*/ 344945 h 689890"/>
              <a:gd name="connsiteX3" fmla="*/ 342900 w 685800"/>
              <a:gd name="connsiteY3" fmla="*/ 689890 h 689890"/>
              <a:gd name="connsiteX4" fmla="*/ 91440 w 685800"/>
              <a:gd name="connsiteY4" fmla="*/ 436385 h 689890"/>
              <a:gd name="connsiteX0" fmla="*/ 278614 w 621514"/>
              <a:gd name="connsiteY0" fmla="*/ 0 h 689890"/>
              <a:gd name="connsiteX1" fmla="*/ 621514 w 621514"/>
              <a:gd name="connsiteY1" fmla="*/ 344945 h 689890"/>
              <a:gd name="connsiteX2" fmla="*/ 278614 w 621514"/>
              <a:gd name="connsiteY2" fmla="*/ 689890 h 689890"/>
              <a:gd name="connsiteX3" fmla="*/ 27154 w 621514"/>
              <a:gd name="connsiteY3" fmla="*/ 436385 h 689890"/>
              <a:gd name="connsiteX0" fmla="*/ 0 w 342900"/>
              <a:gd name="connsiteY0" fmla="*/ 0 h 689890"/>
              <a:gd name="connsiteX1" fmla="*/ 342900 w 342900"/>
              <a:gd name="connsiteY1" fmla="*/ 344945 h 689890"/>
              <a:gd name="connsiteX2" fmla="*/ 0 w 342900"/>
              <a:gd name="connsiteY2" fmla="*/ 689890 h 689890"/>
            </a:gdLst>
            <a:ahLst/>
            <a:cxnLst>
              <a:cxn ang="0">
                <a:pos x="connsiteX0" y="connsiteY0"/>
              </a:cxn>
              <a:cxn ang="0">
                <a:pos x="connsiteX1" y="connsiteY1"/>
              </a:cxn>
              <a:cxn ang="0">
                <a:pos x="connsiteX2" y="connsiteY2"/>
              </a:cxn>
            </a:cxnLst>
            <a:rect l="l" t="t" r="r" b="b"/>
            <a:pathLst>
              <a:path w="342900" h="689890">
                <a:moveTo>
                  <a:pt x="0" y="0"/>
                </a:moveTo>
                <a:cubicBezTo>
                  <a:pt x="189378" y="0"/>
                  <a:pt x="342900" y="154437"/>
                  <a:pt x="342900" y="344945"/>
                </a:cubicBezTo>
                <a:cubicBezTo>
                  <a:pt x="342900" y="535453"/>
                  <a:pt x="189378" y="689890"/>
                  <a:pt x="0" y="689890"/>
                </a:cubicBezTo>
              </a:path>
            </a:pathLst>
          </a:custGeom>
          <a:solidFill>
            <a:srgbClr val="DA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2071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4" r:id="rId8"/>
    <p:sldLayoutId id="2147483675" r:id="rId9"/>
  </p:sldLayoutIdLst>
  <p:hf hdr="0" dt="0"/>
  <p:txStyles>
    <p:titleStyle>
      <a:lvl1pPr algn="l" defTabSz="914400" rtl="0" eaLnBrk="1" latinLnBrk="0" hangingPunct="1">
        <a:lnSpc>
          <a:spcPct val="90000"/>
        </a:lnSpc>
        <a:spcBef>
          <a:spcPct val="0"/>
        </a:spcBef>
        <a:buNone/>
        <a:defRPr lang="en-US" sz="3600" b="1"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5F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F5F5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F5F5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8">
          <p15:clr>
            <a:srgbClr val="F26B43"/>
          </p15:clr>
        </p15:guide>
        <p15:guide id="4" pos="3804">
          <p15:clr>
            <a:srgbClr val="F26B43"/>
          </p15:clr>
        </p15:guide>
        <p15:guide id="5" pos="3948">
          <p15:clr>
            <a:srgbClr val="F26B43"/>
          </p15:clr>
        </p15:guide>
        <p15:guide id="6" pos="7464">
          <p15:clr>
            <a:srgbClr val="F26B43"/>
          </p15:clr>
        </p15:guide>
        <p15:guide id="7" orient="horz">
          <p15:clr>
            <a:srgbClr val="F26B43"/>
          </p15:clr>
        </p15:guide>
        <p15:guide id="8" orient="horz" pos="4320">
          <p15:clr>
            <a:srgbClr val="F26B43"/>
          </p15:clr>
        </p15:guide>
        <p15:guide id="9" orient="horz" pos="288">
          <p15:clr>
            <a:srgbClr val="F26B43"/>
          </p15:clr>
        </p15:guide>
        <p15:guide id="10" orient="horz" pos="936">
          <p15:clr>
            <a:srgbClr val="F26B43"/>
          </p15:clr>
        </p15:guide>
        <p15:guide id="11" orient="horz" pos="3168">
          <p15:clr>
            <a:srgbClr val="F26B43"/>
          </p15:clr>
        </p15:guide>
        <p15:guide id="12"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F0BC76-BFD5-9836-AB5E-F8CA6C7E3FDD}"/>
              </a:ext>
            </a:extLst>
          </p:cNvPr>
          <p:cNvSpPr>
            <a:spLocks noGrp="1"/>
          </p:cNvSpPr>
          <p:nvPr>
            <p:ph type="title"/>
          </p:nvPr>
        </p:nvSpPr>
        <p:spPr bwMode="auto">
          <a:xfrm>
            <a:off x="162560" y="147955"/>
            <a:ext cx="934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F24F36-E748-8BEB-25FC-8B983445D673}"/>
              </a:ext>
            </a:extLst>
          </p:cNvPr>
          <p:cNvSpPr>
            <a:spLocks noGrp="1"/>
          </p:cNvSpPr>
          <p:nvPr>
            <p:ph type="body" idx="1"/>
          </p:nvPr>
        </p:nvSpPr>
        <p:spPr bwMode="auto">
          <a:xfrm>
            <a:off x="609600" y="1371600"/>
            <a:ext cx="109728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TextBox 10">
            <a:extLst>
              <a:ext uri="{FF2B5EF4-FFF2-40B4-BE49-F238E27FC236}">
                <a16:creationId xmlns:a16="http://schemas.microsoft.com/office/drawing/2014/main" id="{8BBE3607-347A-F360-A262-DC0F8B0F2BF4}"/>
              </a:ext>
            </a:extLst>
          </p:cNvPr>
          <p:cNvSpPr txBox="1"/>
          <p:nvPr userDrawn="1"/>
        </p:nvSpPr>
        <p:spPr>
          <a:xfrm>
            <a:off x="11853333" y="415925"/>
            <a:ext cx="338667" cy="184150"/>
          </a:xfrm>
          <a:prstGeom prst="rect">
            <a:avLst/>
          </a:prstGeom>
          <a:noFill/>
        </p:spPr>
        <p:txBody>
          <a:bodyPr>
            <a:spAutoFit/>
          </a:bodyPr>
          <a:lstStyle>
            <a:lvl1pPr>
              <a:defRPr sz="1000" b="1">
                <a:solidFill>
                  <a:schemeClr val="tx1"/>
                </a:solidFill>
                <a:latin typeface="Arial" charset="0"/>
                <a:ea typeface="ＭＳ Ｐゴシック" charset="-128"/>
              </a:defRPr>
            </a:lvl1pPr>
            <a:lvl2pPr marL="37931725" indent="-37474525">
              <a:defRPr sz="1000" b="1">
                <a:solidFill>
                  <a:schemeClr val="tx1"/>
                </a:solidFill>
                <a:latin typeface="Arial" charset="0"/>
                <a:ea typeface="ＭＳ Ｐゴシック" charset="-128"/>
              </a:defRPr>
            </a:lvl2pPr>
            <a:lvl3pPr>
              <a:defRPr sz="1000" b="1">
                <a:solidFill>
                  <a:schemeClr val="tx1"/>
                </a:solidFill>
                <a:latin typeface="Arial" charset="0"/>
                <a:ea typeface="ＭＳ Ｐゴシック" charset="-128"/>
              </a:defRPr>
            </a:lvl3pPr>
            <a:lvl4pPr>
              <a:defRPr sz="1000" b="1">
                <a:solidFill>
                  <a:schemeClr val="tx1"/>
                </a:solidFill>
                <a:latin typeface="Arial" charset="0"/>
                <a:ea typeface="ＭＳ Ｐゴシック" charset="-128"/>
              </a:defRPr>
            </a:lvl4pPr>
            <a:lvl5pPr>
              <a:defRPr sz="1000" b="1">
                <a:solidFill>
                  <a:schemeClr val="tx1"/>
                </a:solidFill>
                <a:latin typeface="Arial" charset="0"/>
                <a:ea typeface="ＭＳ Ｐゴシック" charset="-128"/>
              </a:defRPr>
            </a:lvl5pPr>
            <a:lvl6pPr marL="457200" eaLnBrk="0" fontAlgn="base" hangingPunct="0">
              <a:spcBef>
                <a:spcPct val="50000"/>
              </a:spcBef>
              <a:spcAft>
                <a:spcPct val="0"/>
              </a:spcAft>
              <a:defRPr sz="1000" b="1">
                <a:solidFill>
                  <a:schemeClr val="tx1"/>
                </a:solidFill>
                <a:latin typeface="Arial" charset="0"/>
                <a:ea typeface="ＭＳ Ｐゴシック" charset="-128"/>
              </a:defRPr>
            </a:lvl6pPr>
            <a:lvl7pPr marL="914400" eaLnBrk="0" fontAlgn="base" hangingPunct="0">
              <a:spcBef>
                <a:spcPct val="50000"/>
              </a:spcBef>
              <a:spcAft>
                <a:spcPct val="0"/>
              </a:spcAft>
              <a:defRPr sz="1000" b="1">
                <a:solidFill>
                  <a:schemeClr val="tx1"/>
                </a:solidFill>
                <a:latin typeface="Arial" charset="0"/>
                <a:ea typeface="ＭＳ Ｐゴシック" charset="-128"/>
              </a:defRPr>
            </a:lvl7pPr>
            <a:lvl8pPr marL="1371600" eaLnBrk="0" fontAlgn="base" hangingPunct="0">
              <a:spcBef>
                <a:spcPct val="50000"/>
              </a:spcBef>
              <a:spcAft>
                <a:spcPct val="0"/>
              </a:spcAft>
              <a:defRPr sz="1000" b="1">
                <a:solidFill>
                  <a:schemeClr val="tx1"/>
                </a:solidFill>
                <a:latin typeface="Arial" charset="0"/>
                <a:ea typeface="ＭＳ Ｐゴシック" charset="-128"/>
              </a:defRPr>
            </a:lvl8pPr>
            <a:lvl9pPr marL="1828800" eaLnBrk="0" fontAlgn="base" hangingPunct="0">
              <a:spcBef>
                <a:spcPct val="50000"/>
              </a:spcBef>
              <a:spcAft>
                <a:spcPct val="0"/>
              </a:spcAft>
              <a:defRPr sz="1000" b="1">
                <a:solidFill>
                  <a:schemeClr val="tx1"/>
                </a:solidFill>
                <a:latin typeface="Arial" charset="0"/>
                <a:ea typeface="ＭＳ Ｐゴシック" charset="-128"/>
              </a:defRPr>
            </a:lvl9pPr>
          </a:lstStyle>
          <a:p>
            <a:pPr>
              <a:spcBef>
                <a:spcPct val="50000"/>
              </a:spcBef>
              <a:defRPr/>
            </a:pPr>
            <a:r>
              <a:rPr lang="en-US" sz="600" b="0">
                <a:solidFill>
                  <a:schemeClr val="bg1"/>
                </a:solidFill>
                <a:latin typeface="Helvetica Neue" charset="0"/>
              </a:rPr>
              <a:t>®</a:t>
            </a:r>
          </a:p>
        </p:txBody>
      </p:sp>
      <p:pic>
        <p:nvPicPr>
          <p:cNvPr id="2" name="Picture 6" descr="sc_corporate_rgb357.eps">
            <a:extLst>
              <a:ext uri="{FF2B5EF4-FFF2-40B4-BE49-F238E27FC236}">
                <a16:creationId xmlns:a16="http://schemas.microsoft.com/office/drawing/2014/main" id="{ADCF88DB-7EBE-CD7D-7153-F37EAD1F3ED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396582" y="278765"/>
            <a:ext cx="1632858" cy="45720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6493DDE0-5DC4-E59C-0AD5-D7BA04096F37}"/>
              </a:ext>
            </a:extLst>
          </p:cNvPr>
          <p:cNvSpPr>
            <a:spLocks noGrp="1"/>
          </p:cNvSpPr>
          <p:nvPr>
            <p:ph type="dt" sz="half" idx="2"/>
          </p:nvPr>
        </p:nvSpPr>
        <p:spPr>
          <a:xfrm>
            <a:off x="0" y="6610349"/>
            <a:ext cx="2844800" cy="237491"/>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900" b="1">
                <a:solidFill>
                  <a:srgbClr val="15244F"/>
                </a:solidFill>
                <a:latin typeface="+mn-lt"/>
                <a:ea typeface="ヒラギノ角ゴ Pro W3" charset="-128"/>
                <a:cs typeface="ヒラギノ角ゴ Pro W3" charset="-128"/>
              </a:defRPr>
            </a:lvl1pPr>
          </a:lstStyle>
          <a:p>
            <a:pPr>
              <a:defRPr/>
            </a:pPr>
            <a:endParaRPr lang="en-US" dirty="0">
              <a:solidFill>
                <a:srgbClr val="0A531C"/>
              </a:solidFill>
            </a:endParaRPr>
          </a:p>
        </p:txBody>
      </p:sp>
      <p:sp>
        <p:nvSpPr>
          <p:cNvPr id="4" name="Manual Input 1">
            <a:extLst>
              <a:ext uri="{FF2B5EF4-FFF2-40B4-BE49-F238E27FC236}">
                <a16:creationId xmlns:a16="http://schemas.microsoft.com/office/drawing/2014/main" id="{E5366636-2BB2-FED0-4DF4-2F1A827241F5}"/>
              </a:ext>
            </a:extLst>
          </p:cNvPr>
          <p:cNvSpPr/>
          <p:nvPr userDrawn="1"/>
        </p:nvSpPr>
        <p:spPr bwMode="auto">
          <a:xfrm rot="5400000">
            <a:off x="6027420" y="-6030855"/>
            <a:ext cx="137160" cy="12198096"/>
          </a:xfrm>
          <a:prstGeom prst="rec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 name="Footer Placeholder 4">
            <a:extLst>
              <a:ext uri="{FF2B5EF4-FFF2-40B4-BE49-F238E27FC236}">
                <a16:creationId xmlns:a16="http://schemas.microsoft.com/office/drawing/2014/main" id="{926645CA-8184-B58E-EC0F-CFFA7659B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3" name="Slide Number Placeholder 2">
            <a:extLst>
              <a:ext uri="{FF2B5EF4-FFF2-40B4-BE49-F238E27FC236}">
                <a16:creationId xmlns:a16="http://schemas.microsoft.com/office/drawing/2014/main" id="{04BCCF31-1E23-AAC1-F918-2E389EDF4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D87CB-B739-47BA-A865-BFCBCF190D51}" type="slidenum">
              <a:rPr lang="en-US" smtClean="0"/>
              <a:t>‹#›</a:t>
            </a:fld>
            <a:endParaRPr lang="en-US"/>
          </a:p>
        </p:txBody>
      </p:sp>
    </p:spTree>
    <p:extLst>
      <p:ext uri="{BB962C8B-B14F-4D97-AF65-F5344CB8AC3E}">
        <p14:creationId xmlns:p14="http://schemas.microsoft.com/office/powerpoint/2010/main" val="13448943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algn="l" rtl="0" eaLnBrk="0" fontAlgn="base" hangingPunct="0">
        <a:spcBef>
          <a:spcPct val="0"/>
        </a:spcBef>
        <a:spcAft>
          <a:spcPct val="0"/>
        </a:spcAft>
        <a:defRPr sz="4000" b="1">
          <a:solidFill>
            <a:srgbClr val="066332"/>
          </a:solidFill>
          <a:latin typeface="+mj-lt"/>
          <a:ea typeface="Geneva" charset="-128"/>
          <a:cs typeface="Geneva" charset="-128"/>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200" algn="l" rtl="0" eaLnBrk="0" fontAlgn="base" hangingPunct="0">
        <a:spcBef>
          <a:spcPct val="0"/>
        </a:spcBef>
        <a:spcAft>
          <a:spcPct val="0"/>
        </a:spcAft>
        <a:defRPr sz="4000" b="1">
          <a:solidFill>
            <a:schemeClr val="tx1"/>
          </a:solidFill>
          <a:latin typeface="Adobe Garamond Pro" charset="0"/>
        </a:defRPr>
      </a:lvl6pPr>
      <a:lvl7pPr marL="914400" algn="l" rtl="0" eaLnBrk="0" fontAlgn="base" hangingPunct="0">
        <a:spcBef>
          <a:spcPct val="0"/>
        </a:spcBef>
        <a:spcAft>
          <a:spcPct val="0"/>
        </a:spcAft>
        <a:defRPr sz="4000" b="1">
          <a:solidFill>
            <a:schemeClr val="tx1"/>
          </a:solidFill>
          <a:latin typeface="Adobe Garamond Pro" charset="0"/>
        </a:defRPr>
      </a:lvl7pPr>
      <a:lvl8pPr marL="1371600" algn="l" rtl="0" eaLnBrk="0" fontAlgn="base" hangingPunct="0">
        <a:spcBef>
          <a:spcPct val="0"/>
        </a:spcBef>
        <a:spcAft>
          <a:spcPct val="0"/>
        </a:spcAft>
        <a:defRPr sz="4000" b="1">
          <a:solidFill>
            <a:schemeClr val="tx1"/>
          </a:solidFill>
          <a:latin typeface="Adobe Garamond Pro" charset="0"/>
        </a:defRPr>
      </a:lvl8pPr>
      <a:lvl9pPr marL="1828800" algn="l" rtl="0" eaLnBrk="0" fontAlgn="base" hangingPunct="0">
        <a:spcBef>
          <a:spcPct val="0"/>
        </a:spcBef>
        <a:spcAft>
          <a:spcPct val="0"/>
        </a:spcAft>
        <a:defRPr sz="4000" b="1">
          <a:solidFill>
            <a:schemeClr val="tx1"/>
          </a:solidFill>
          <a:latin typeface="Adobe Garamond Pro"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4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hyperlink" Target="https://netl.doe.gov/bilhub/grid-resilience/formula-grants/post-award-document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netl.doe.gov/bilhub/grid-resilience/formula-grants/post-award-documents" TargetMode="External"/><Relationship Id="rId2" Type="http://schemas.openxmlformats.org/officeDocument/2006/relationships/hyperlink" Target="mailto:gridresiliencegrant@santeecooper.com"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hyperlink" Target="https://www.synapse-energy.com/sites/default/files/Performance%20Metrics%20to%20Evaluate%20Utility%20Resilience%20Investments_SAND2021-5919%20%28Excel%20Tool%29%2019-007.xlsx"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s://protect-us.mimecast.com/s/Uw5CCrkNW4twxK0Gc7bNwy?domain=energy.gov"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screeningtool.geoplatform.gov/" TargetMode="External"/><Relationship Id="rId2" Type="http://schemas.openxmlformats.org/officeDocument/2006/relationships/hyperlink" Target="https://www.whitehouse.gov/wp-content/uploads/2023/01/M-23-09_Signed_CEQ_CPO.pdf"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0AE4-09CA-A5C7-1434-5FE08E9B32E9}"/>
              </a:ext>
            </a:extLst>
          </p:cNvPr>
          <p:cNvSpPr>
            <a:spLocks noGrp="1"/>
          </p:cNvSpPr>
          <p:nvPr>
            <p:ph type="ctrTitle"/>
          </p:nvPr>
        </p:nvSpPr>
        <p:spPr>
          <a:xfrm>
            <a:off x="193040" y="1713389"/>
            <a:ext cx="3688080" cy="4119239"/>
          </a:xfrm>
        </p:spPr>
        <p:txBody>
          <a:bodyPr/>
          <a:lstStyle/>
          <a:p>
            <a:pPr algn="ctr"/>
            <a:r>
              <a:rPr lang="en-US" dirty="0"/>
              <a:t>South Carolina Grid Resilience Grant Program --Post-Bid Information Session </a:t>
            </a:r>
            <a:br>
              <a:rPr lang="en-US" dirty="0"/>
            </a:br>
            <a:r>
              <a:rPr lang="en-US" dirty="0"/>
              <a:t>September 7, 2023</a:t>
            </a:r>
          </a:p>
        </p:txBody>
      </p:sp>
      <p:sp>
        <p:nvSpPr>
          <p:cNvPr id="4" name="Slide Number Placeholder 3">
            <a:extLst>
              <a:ext uri="{FF2B5EF4-FFF2-40B4-BE49-F238E27FC236}">
                <a16:creationId xmlns:a16="http://schemas.microsoft.com/office/drawing/2014/main" id="{61A71CDF-9604-9A6A-8783-6005906ED410}"/>
              </a:ext>
            </a:extLst>
          </p:cNvPr>
          <p:cNvSpPr>
            <a:spLocks noGrp="1"/>
          </p:cNvSpPr>
          <p:nvPr>
            <p:ph type="sldNum" sz="quarter" idx="12"/>
          </p:nvPr>
        </p:nvSpPr>
        <p:spPr/>
        <p:txBody>
          <a:bodyPr/>
          <a:lstStyle/>
          <a:p>
            <a:fld id="{7E6D87CB-B739-47BA-A865-BFCBCF190D51}" type="slidenum">
              <a:rPr lang="en-US" smtClean="0"/>
              <a:t>1</a:t>
            </a:fld>
            <a:endParaRPr lang="en-US"/>
          </a:p>
        </p:txBody>
      </p:sp>
      <p:pic>
        <p:nvPicPr>
          <p:cNvPr id="3" name="Picture 2">
            <a:extLst>
              <a:ext uri="{FF2B5EF4-FFF2-40B4-BE49-F238E27FC236}">
                <a16:creationId xmlns:a16="http://schemas.microsoft.com/office/drawing/2014/main" id="{E3E5D888-B4C4-2007-8A22-1A02C0DEC335}"/>
              </a:ext>
            </a:extLst>
          </p:cNvPr>
          <p:cNvPicPr>
            <a:picLocks noChangeAspect="1"/>
          </p:cNvPicPr>
          <p:nvPr/>
        </p:nvPicPr>
        <p:blipFill>
          <a:blip r:embed="rId2"/>
          <a:stretch>
            <a:fillRect/>
          </a:stretch>
        </p:blipFill>
        <p:spPr>
          <a:xfrm>
            <a:off x="3881120" y="1287261"/>
            <a:ext cx="8310880" cy="5570739"/>
          </a:xfrm>
          <a:prstGeom prst="rect">
            <a:avLst/>
          </a:prstGeom>
        </p:spPr>
      </p:pic>
    </p:spTree>
    <p:extLst>
      <p:ext uri="{BB962C8B-B14F-4D97-AF65-F5344CB8AC3E}">
        <p14:creationId xmlns:p14="http://schemas.microsoft.com/office/powerpoint/2010/main" val="25961277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6737-F1C0-F793-A732-B5856B06F51F}"/>
              </a:ext>
            </a:extLst>
          </p:cNvPr>
          <p:cNvSpPr>
            <a:spLocks noGrp="1"/>
          </p:cNvSpPr>
          <p:nvPr>
            <p:ph type="title"/>
          </p:nvPr>
        </p:nvSpPr>
        <p:spPr/>
        <p:txBody>
          <a:bodyPr/>
          <a:lstStyle/>
          <a:p>
            <a:pPr algn="ctr"/>
            <a:r>
              <a:rPr lang="en-US" dirty="0"/>
              <a:t>Dept. of Energy Reporting Requirements</a:t>
            </a:r>
          </a:p>
        </p:txBody>
      </p:sp>
      <p:sp>
        <p:nvSpPr>
          <p:cNvPr id="3" name="Slide Number Placeholder 2">
            <a:extLst>
              <a:ext uri="{FF2B5EF4-FFF2-40B4-BE49-F238E27FC236}">
                <a16:creationId xmlns:a16="http://schemas.microsoft.com/office/drawing/2014/main" id="{AE1DA977-791C-2C15-02DD-383A521BA5E3}"/>
              </a:ext>
            </a:extLst>
          </p:cNvPr>
          <p:cNvSpPr>
            <a:spLocks noGrp="1"/>
          </p:cNvSpPr>
          <p:nvPr>
            <p:ph type="sldNum" sz="quarter" idx="12"/>
          </p:nvPr>
        </p:nvSpPr>
        <p:spPr/>
        <p:txBody>
          <a:bodyPr/>
          <a:lstStyle/>
          <a:p>
            <a:fld id="{7E6D87CB-B739-47BA-A865-BFCBCF190D51}" type="slidenum">
              <a:rPr lang="en-US" smtClean="0"/>
              <a:t>10</a:t>
            </a:fld>
            <a:endParaRPr lang="en-US"/>
          </a:p>
        </p:txBody>
      </p:sp>
      <p:sp>
        <p:nvSpPr>
          <p:cNvPr id="9" name="Rectangle 8">
            <a:extLst>
              <a:ext uri="{FF2B5EF4-FFF2-40B4-BE49-F238E27FC236}">
                <a16:creationId xmlns:a16="http://schemas.microsoft.com/office/drawing/2014/main" id="{AD3B5D24-ADAE-E329-DDC2-63FF8A3B0FB9}"/>
              </a:ext>
            </a:extLst>
          </p:cNvPr>
          <p:cNvSpPr/>
          <p:nvPr/>
        </p:nvSpPr>
        <p:spPr bwMode="auto">
          <a:xfrm>
            <a:off x="4328106" y="1010768"/>
            <a:ext cx="3749040" cy="338554"/>
          </a:xfrm>
          <a:prstGeom prst="rect">
            <a:avLst/>
          </a:prstGeom>
          <a:solidFill>
            <a:srgbClr val="ADD0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tx1">
                    <a:lumMod val="95000"/>
                    <a:lumOff val="5000"/>
                  </a:schemeClr>
                </a:solidFill>
                <a:effectLst/>
              </a:rPr>
              <a:t>Quarterly Reporting</a:t>
            </a:r>
          </a:p>
        </p:txBody>
      </p:sp>
      <p:sp>
        <p:nvSpPr>
          <p:cNvPr id="10" name="Rectangle 9">
            <a:extLst>
              <a:ext uri="{FF2B5EF4-FFF2-40B4-BE49-F238E27FC236}">
                <a16:creationId xmlns:a16="http://schemas.microsoft.com/office/drawing/2014/main" id="{EAB74E6D-D378-7E1B-F390-5D8186E04CAC}"/>
              </a:ext>
            </a:extLst>
          </p:cNvPr>
          <p:cNvSpPr/>
          <p:nvPr/>
        </p:nvSpPr>
        <p:spPr bwMode="auto">
          <a:xfrm>
            <a:off x="8077146" y="1010768"/>
            <a:ext cx="3749040" cy="338554"/>
          </a:xfrm>
          <a:prstGeom prst="rect">
            <a:avLst/>
          </a:prstGeom>
          <a:solidFill>
            <a:srgbClr val="ADD0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a:ln>
                  <a:noFill/>
                </a:ln>
                <a:solidFill>
                  <a:schemeClr val="tx1">
                    <a:lumMod val="95000"/>
                    <a:lumOff val="5000"/>
                  </a:schemeClr>
                </a:solidFill>
                <a:effectLst/>
              </a:rPr>
              <a:t>Annual Report</a:t>
            </a:r>
          </a:p>
        </p:txBody>
      </p:sp>
      <p:sp>
        <p:nvSpPr>
          <p:cNvPr id="12" name="Content Placeholder 5">
            <a:extLst>
              <a:ext uri="{FF2B5EF4-FFF2-40B4-BE49-F238E27FC236}">
                <a16:creationId xmlns:a16="http://schemas.microsoft.com/office/drawing/2014/main" id="{517FBE74-C4B1-7AB2-5C4C-5CF7687F228A}"/>
              </a:ext>
            </a:extLst>
          </p:cNvPr>
          <p:cNvSpPr txBox="1">
            <a:spLocks/>
          </p:cNvSpPr>
          <p:nvPr/>
        </p:nvSpPr>
        <p:spPr bwMode="auto">
          <a:xfrm>
            <a:off x="8183429" y="4282306"/>
            <a:ext cx="3536473" cy="1909521"/>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i="0" u="none" strike="noStrike" kern="0" cap="none" spc="0" normalizeH="0" baseline="0" noProof="0">
                <a:ln>
                  <a:noFill/>
                </a:ln>
                <a:solidFill>
                  <a:schemeClr val="tx1"/>
                </a:solidFill>
                <a:effectLst/>
                <a:uLnTx/>
                <a:uFillTx/>
                <a:latin typeface="Helvetica"/>
                <a:ea typeface="Geneva" charset="-128"/>
              </a:rPr>
              <a:t>Form-based report includes impacts (e.g., performance metrics), job creation, workforce demographics, and community engagements</a:t>
            </a:r>
          </a:p>
        </p:txBody>
      </p:sp>
      <p:sp>
        <p:nvSpPr>
          <p:cNvPr id="5" name="Rectangle 4">
            <a:extLst>
              <a:ext uri="{FF2B5EF4-FFF2-40B4-BE49-F238E27FC236}">
                <a16:creationId xmlns:a16="http://schemas.microsoft.com/office/drawing/2014/main" id="{6925F63A-64AB-0D5B-CBFF-EBDD37BBE2CB}"/>
              </a:ext>
            </a:extLst>
          </p:cNvPr>
          <p:cNvSpPr/>
          <p:nvPr/>
        </p:nvSpPr>
        <p:spPr bwMode="auto">
          <a:xfrm>
            <a:off x="579066" y="1010768"/>
            <a:ext cx="3749040" cy="338554"/>
          </a:xfrm>
          <a:prstGeom prst="rect">
            <a:avLst/>
          </a:prstGeom>
          <a:solidFill>
            <a:srgbClr val="ADD0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tx1">
                    <a:lumMod val="95000"/>
                    <a:lumOff val="5000"/>
                  </a:schemeClr>
                </a:solidFill>
                <a:effectLst/>
              </a:rPr>
              <a:t>Project Management Plan</a:t>
            </a:r>
          </a:p>
        </p:txBody>
      </p:sp>
      <p:sp>
        <p:nvSpPr>
          <p:cNvPr id="7" name="Content Placeholder 5">
            <a:extLst>
              <a:ext uri="{FF2B5EF4-FFF2-40B4-BE49-F238E27FC236}">
                <a16:creationId xmlns:a16="http://schemas.microsoft.com/office/drawing/2014/main" id="{B99B507D-467B-380E-A563-21E99FAA41A8}"/>
              </a:ext>
            </a:extLst>
          </p:cNvPr>
          <p:cNvSpPr txBox="1">
            <a:spLocks/>
          </p:cNvSpPr>
          <p:nvPr/>
        </p:nvSpPr>
        <p:spPr bwMode="auto">
          <a:xfrm>
            <a:off x="685349" y="1402544"/>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b="1" i="0" u="none" strike="noStrike" kern="0" cap="none" spc="0" normalizeH="0" baseline="0" noProof="0" dirty="0">
                <a:ln>
                  <a:noFill/>
                </a:ln>
                <a:solidFill>
                  <a:srgbClr val="64A70B"/>
                </a:solidFill>
                <a:effectLst/>
                <a:uLnTx/>
                <a:uFillTx/>
                <a:latin typeface="Helvetica"/>
                <a:ea typeface="Geneva" charset="-128"/>
              </a:rPr>
              <a:t>Due 90 days after effective award date</a:t>
            </a:r>
          </a:p>
        </p:txBody>
      </p:sp>
      <p:sp>
        <p:nvSpPr>
          <p:cNvPr id="14" name="Content Placeholder 5">
            <a:extLst>
              <a:ext uri="{FF2B5EF4-FFF2-40B4-BE49-F238E27FC236}">
                <a16:creationId xmlns:a16="http://schemas.microsoft.com/office/drawing/2014/main" id="{D2FEFC3C-770A-AC05-27FE-B901444A6AB3}"/>
              </a:ext>
            </a:extLst>
          </p:cNvPr>
          <p:cNvSpPr txBox="1">
            <a:spLocks/>
          </p:cNvSpPr>
          <p:nvPr/>
        </p:nvSpPr>
        <p:spPr bwMode="auto">
          <a:xfrm>
            <a:off x="796594" y="2441047"/>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endParaRPr kumimoji="0" lang="en-US" sz="1600" b="1" i="0" u="none" strike="noStrike" kern="0" cap="none" spc="0" normalizeH="0" baseline="0" noProof="0" dirty="0">
              <a:ln>
                <a:noFill/>
              </a:ln>
              <a:solidFill>
                <a:srgbClr val="64A70B"/>
              </a:solidFill>
              <a:effectLst/>
              <a:uLnTx/>
              <a:uFillTx/>
              <a:latin typeface="Helvetica"/>
              <a:ea typeface="Geneva" charset="-128"/>
            </a:endParaRPr>
          </a:p>
        </p:txBody>
      </p:sp>
      <p:pic>
        <p:nvPicPr>
          <p:cNvPr id="16" name="Picture 15">
            <a:extLst>
              <a:ext uri="{FF2B5EF4-FFF2-40B4-BE49-F238E27FC236}">
                <a16:creationId xmlns:a16="http://schemas.microsoft.com/office/drawing/2014/main" id="{123E4DC6-A753-54DC-BC13-B82170D6B49D}"/>
              </a:ext>
            </a:extLst>
          </p:cNvPr>
          <p:cNvPicPr>
            <a:picLocks noChangeAspect="1"/>
          </p:cNvPicPr>
          <p:nvPr/>
        </p:nvPicPr>
        <p:blipFill>
          <a:blip r:embed="rId2"/>
          <a:stretch>
            <a:fillRect/>
          </a:stretch>
        </p:blipFill>
        <p:spPr>
          <a:xfrm>
            <a:off x="949275" y="2042601"/>
            <a:ext cx="3295814" cy="2027754"/>
          </a:xfrm>
          <a:prstGeom prst="rect">
            <a:avLst/>
          </a:prstGeom>
        </p:spPr>
      </p:pic>
      <p:sp>
        <p:nvSpPr>
          <p:cNvPr id="17" name="Content Placeholder 5">
            <a:extLst>
              <a:ext uri="{FF2B5EF4-FFF2-40B4-BE49-F238E27FC236}">
                <a16:creationId xmlns:a16="http://schemas.microsoft.com/office/drawing/2014/main" id="{148A6A3E-BA7A-4DB4-9335-C42FA4BB5E7D}"/>
              </a:ext>
            </a:extLst>
          </p:cNvPr>
          <p:cNvSpPr txBox="1">
            <a:spLocks/>
          </p:cNvSpPr>
          <p:nvPr/>
        </p:nvSpPr>
        <p:spPr bwMode="auto">
          <a:xfrm>
            <a:off x="791633" y="4282306"/>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i="0" u="none" strike="noStrike" kern="0" cap="none" spc="0" normalizeH="0" baseline="0" noProof="0" dirty="0">
                <a:ln>
                  <a:noFill/>
                </a:ln>
                <a:solidFill>
                  <a:schemeClr val="tx1"/>
                </a:solidFill>
                <a:effectLst/>
                <a:uLnTx/>
                <a:uFillTx/>
                <a:latin typeface="Helvetica"/>
                <a:ea typeface="Geneva" charset="-128"/>
              </a:rPr>
              <a:t>Form-based response collecting information related to award, administration budget, customer impact, project milestones, contracts, impact metrics, overall and risks</a:t>
            </a:r>
          </a:p>
        </p:txBody>
      </p:sp>
      <p:sp>
        <p:nvSpPr>
          <p:cNvPr id="18" name="Content Placeholder 5">
            <a:extLst>
              <a:ext uri="{FF2B5EF4-FFF2-40B4-BE49-F238E27FC236}">
                <a16:creationId xmlns:a16="http://schemas.microsoft.com/office/drawing/2014/main" id="{3AE74726-0F0C-1763-E794-85DF7BCA9787}"/>
              </a:ext>
            </a:extLst>
          </p:cNvPr>
          <p:cNvSpPr txBox="1">
            <a:spLocks/>
          </p:cNvSpPr>
          <p:nvPr/>
        </p:nvSpPr>
        <p:spPr bwMode="auto">
          <a:xfrm>
            <a:off x="4163377" y="1402544"/>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b="1" i="0" u="none" strike="noStrike" kern="0" cap="none" spc="0" normalizeH="0" baseline="0" noProof="0" dirty="0">
                <a:ln>
                  <a:noFill/>
                </a:ln>
                <a:solidFill>
                  <a:srgbClr val="64A70B"/>
                </a:solidFill>
                <a:effectLst/>
                <a:uLnTx/>
                <a:uFillTx/>
                <a:latin typeface="Helvetica"/>
                <a:ea typeface="Geneva" charset="-128"/>
              </a:rPr>
              <a:t>Due 30 days after the end of each Quarter</a:t>
            </a:r>
          </a:p>
        </p:txBody>
      </p:sp>
      <p:sp>
        <p:nvSpPr>
          <p:cNvPr id="19" name="Content Placeholder 5">
            <a:extLst>
              <a:ext uri="{FF2B5EF4-FFF2-40B4-BE49-F238E27FC236}">
                <a16:creationId xmlns:a16="http://schemas.microsoft.com/office/drawing/2014/main" id="{ACFFA1D7-9CDD-C197-85C7-1F19D3FD80B6}"/>
              </a:ext>
            </a:extLst>
          </p:cNvPr>
          <p:cNvSpPr txBox="1">
            <a:spLocks/>
          </p:cNvSpPr>
          <p:nvPr/>
        </p:nvSpPr>
        <p:spPr bwMode="auto">
          <a:xfrm>
            <a:off x="7964253" y="1402544"/>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b="1" i="0" u="none" strike="noStrike" kern="0" cap="none" spc="0" normalizeH="0" baseline="0" noProof="0" dirty="0">
                <a:ln>
                  <a:noFill/>
                </a:ln>
                <a:solidFill>
                  <a:srgbClr val="64A70B"/>
                </a:solidFill>
                <a:effectLst/>
                <a:uLnTx/>
                <a:uFillTx/>
                <a:latin typeface="Helvetica"/>
                <a:ea typeface="Geneva" charset="-128"/>
              </a:rPr>
              <a:t>Due 30 days after reporting year (October 1 – September 30)</a:t>
            </a:r>
          </a:p>
        </p:txBody>
      </p:sp>
      <p:pic>
        <p:nvPicPr>
          <p:cNvPr id="21" name="Picture 20">
            <a:extLst>
              <a:ext uri="{FF2B5EF4-FFF2-40B4-BE49-F238E27FC236}">
                <a16:creationId xmlns:a16="http://schemas.microsoft.com/office/drawing/2014/main" id="{5F579AB5-80D3-7911-6264-43A62E6F2DC1}"/>
              </a:ext>
            </a:extLst>
          </p:cNvPr>
          <p:cNvPicPr>
            <a:picLocks noChangeAspect="1"/>
          </p:cNvPicPr>
          <p:nvPr/>
        </p:nvPicPr>
        <p:blipFill>
          <a:blip r:embed="rId3"/>
          <a:stretch>
            <a:fillRect/>
          </a:stretch>
        </p:blipFill>
        <p:spPr>
          <a:xfrm>
            <a:off x="8711260" y="2095977"/>
            <a:ext cx="2617488" cy="525500"/>
          </a:xfrm>
          <a:prstGeom prst="rect">
            <a:avLst/>
          </a:prstGeom>
        </p:spPr>
      </p:pic>
      <p:pic>
        <p:nvPicPr>
          <p:cNvPr id="23" name="Picture 22">
            <a:extLst>
              <a:ext uri="{FF2B5EF4-FFF2-40B4-BE49-F238E27FC236}">
                <a16:creationId xmlns:a16="http://schemas.microsoft.com/office/drawing/2014/main" id="{30FC75DA-EA67-E9F0-93A4-9CA24A844E1C}"/>
              </a:ext>
            </a:extLst>
          </p:cNvPr>
          <p:cNvPicPr>
            <a:picLocks noChangeAspect="1"/>
          </p:cNvPicPr>
          <p:nvPr/>
        </p:nvPicPr>
        <p:blipFill>
          <a:blip r:embed="rId4"/>
          <a:stretch>
            <a:fillRect/>
          </a:stretch>
        </p:blipFill>
        <p:spPr>
          <a:xfrm>
            <a:off x="8893886" y="2695376"/>
            <a:ext cx="2364930" cy="1564603"/>
          </a:xfrm>
          <a:prstGeom prst="rect">
            <a:avLst/>
          </a:prstGeom>
        </p:spPr>
      </p:pic>
      <p:pic>
        <p:nvPicPr>
          <p:cNvPr id="27" name="Picture 26">
            <a:extLst>
              <a:ext uri="{FF2B5EF4-FFF2-40B4-BE49-F238E27FC236}">
                <a16:creationId xmlns:a16="http://schemas.microsoft.com/office/drawing/2014/main" id="{59E2B1DA-3249-AD93-C20A-083A6B2ED84B}"/>
              </a:ext>
            </a:extLst>
          </p:cNvPr>
          <p:cNvPicPr>
            <a:picLocks noChangeAspect="1"/>
          </p:cNvPicPr>
          <p:nvPr/>
        </p:nvPicPr>
        <p:blipFill>
          <a:blip r:embed="rId5"/>
          <a:stretch>
            <a:fillRect/>
          </a:stretch>
        </p:blipFill>
        <p:spPr>
          <a:xfrm>
            <a:off x="5000652" y="2050750"/>
            <a:ext cx="2617489" cy="3005676"/>
          </a:xfrm>
          <a:prstGeom prst="rect">
            <a:avLst/>
          </a:prstGeom>
        </p:spPr>
      </p:pic>
      <p:sp>
        <p:nvSpPr>
          <p:cNvPr id="28" name="Content Placeholder 5">
            <a:extLst>
              <a:ext uri="{FF2B5EF4-FFF2-40B4-BE49-F238E27FC236}">
                <a16:creationId xmlns:a16="http://schemas.microsoft.com/office/drawing/2014/main" id="{A3D81CDC-85A8-E1AC-C3AD-F5F98386969C}"/>
              </a:ext>
            </a:extLst>
          </p:cNvPr>
          <p:cNvSpPr txBox="1">
            <a:spLocks/>
          </p:cNvSpPr>
          <p:nvPr/>
        </p:nvSpPr>
        <p:spPr bwMode="auto">
          <a:xfrm>
            <a:off x="4443392" y="5056426"/>
            <a:ext cx="3536473" cy="1909521"/>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i="0" u="none" strike="noStrike" kern="0" cap="none" spc="0" normalizeH="0" baseline="0" noProof="0">
                <a:ln>
                  <a:noFill/>
                </a:ln>
                <a:solidFill>
                  <a:schemeClr val="tx1"/>
                </a:solidFill>
                <a:effectLst/>
                <a:uLnTx/>
                <a:uFillTx/>
                <a:latin typeface="Helvetica"/>
                <a:ea typeface="Geneva" charset="-128"/>
              </a:rPr>
              <a:t>Project-specific information and updates related to project build, resilience impact, and financial reporting </a:t>
            </a:r>
          </a:p>
        </p:txBody>
      </p:sp>
      <p:sp>
        <p:nvSpPr>
          <p:cNvPr id="32" name="TextBox 31">
            <a:extLst>
              <a:ext uri="{FF2B5EF4-FFF2-40B4-BE49-F238E27FC236}">
                <a16:creationId xmlns:a16="http://schemas.microsoft.com/office/drawing/2014/main" id="{6C9A9CD5-71AC-D1BC-B74B-04E799086C97}"/>
              </a:ext>
            </a:extLst>
          </p:cNvPr>
          <p:cNvSpPr txBox="1"/>
          <p:nvPr/>
        </p:nvSpPr>
        <p:spPr>
          <a:xfrm>
            <a:off x="949274" y="6356350"/>
            <a:ext cx="7516631" cy="253916"/>
          </a:xfrm>
          <a:prstGeom prst="rect">
            <a:avLst/>
          </a:prstGeom>
          <a:noFill/>
        </p:spPr>
        <p:txBody>
          <a:bodyPr wrap="square">
            <a:spAutoFit/>
          </a:bodyPr>
          <a:lstStyle/>
          <a:p>
            <a:r>
              <a:rPr lang="en-US" sz="1050" dirty="0">
                <a:solidFill>
                  <a:schemeClr val="tx1">
                    <a:lumMod val="95000"/>
                    <a:lumOff val="5000"/>
                  </a:schemeClr>
                </a:solidFill>
                <a:effectLst/>
              </a:rPr>
              <a:t>More information found at -</a:t>
            </a:r>
            <a:r>
              <a:rPr lang="en-US" sz="1050" u="sng" dirty="0">
                <a:solidFill>
                  <a:schemeClr val="tx1">
                    <a:lumMod val="95000"/>
                    <a:lumOff val="5000"/>
                  </a:schemeClr>
                </a:solidFill>
                <a:effectLst/>
              </a:rPr>
              <a:t> </a:t>
            </a:r>
            <a:r>
              <a:rPr lang="en-US" sz="1050" dirty="0">
                <a:solidFill>
                  <a:schemeClr val="tx1">
                    <a:lumMod val="95000"/>
                    <a:lumOff val="5000"/>
                  </a:schemeClr>
                </a:solidFill>
                <a:effectLst/>
                <a:hlinkClick r:id="rId6" tooltip="https://netl.doe.gov/bilhub/grid-resilience/formula-grants/post-award-documents">
                  <a:extLst>
                    <a:ext uri="{A12FA001-AC4F-418D-AE19-62706E023703}">
                      <ahyp:hlinkClr xmlns:ahyp="http://schemas.microsoft.com/office/drawing/2018/hyperlinkcolor" val="tx"/>
                    </a:ext>
                  </a:extLst>
                </a:hlinkClick>
              </a:rPr>
              <a:t>https://netl.doe.gov/bilhub/grid-resilience/formula-grants/post-award-documents</a:t>
            </a:r>
            <a:endParaRPr lang="en-US" sz="1050" dirty="0">
              <a:solidFill>
                <a:schemeClr val="tx1">
                  <a:lumMod val="95000"/>
                  <a:lumOff val="5000"/>
                </a:schemeClr>
              </a:solidFill>
            </a:endParaRPr>
          </a:p>
        </p:txBody>
      </p:sp>
    </p:spTree>
    <p:extLst>
      <p:ext uri="{BB962C8B-B14F-4D97-AF65-F5344CB8AC3E}">
        <p14:creationId xmlns:p14="http://schemas.microsoft.com/office/powerpoint/2010/main" val="3563986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505-C760-54FE-10BF-7B0C06DB3509}"/>
              </a:ext>
            </a:extLst>
          </p:cNvPr>
          <p:cNvSpPr>
            <a:spLocks noGrp="1"/>
          </p:cNvSpPr>
          <p:nvPr>
            <p:ph type="title"/>
          </p:nvPr>
        </p:nvSpPr>
        <p:spPr/>
        <p:txBody>
          <a:bodyPr/>
          <a:lstStyle/>
          <a:p>
            <a:r>
              <a:rPr lang="en-US" dirty="0"/>
              <a:t>RFP and Associated Documents</a:t>
            </a:r>
          </a:p>
        </p:txBody>
      </p:sp>
      <p:sp>
        <p:nvSpPr>
          <p:cNvPr id="3" name="Slide Number Placeholder 2">
            <a:extLst>
              <a:ext uri="{FF2B5EF4-FFF2-40B4-BE49-F238E27FC236}">
                <a16:creationId xmlns:a16="http://schemas.microsoft.com/office/drawing/2014/main" id="{94F170CF-8B84-A0E7-CCE2-3FA9FA76DB76}"/>
              </a:ext>
            </a:extLst>
          </p:cNvPr>
          <p:cNvSpPr>
            <a:spLocks noGrp="1"/>
          </p:cNvSpPr>
          <p:nvPr>
            <p:ph type="sldNum" sz="quarter" idx="12"/>
          </p:nvPr>
        </p:nvSpPr>
        <p:spPr/>
        <p:txBody>
          <a:bodyPr/>
          <a:lstStyle/>
          <a:p>
            <a:fld id="{7E6D87CB-B739-47BA-A865-BFCBCF190D51}" type="slidenum">
              <a:rPr lang="en-US" smtClean="0"/>
              <a:t>11</a:t>
            </a:fld>
            <a:endParaRPr lang="en-US"/>
          </a:p>
        </p:txBody>
      </p:sp>
      <p:sp>
        <p:nvSpPr>
          <p:cNvPr id="4" name="Rectangle 3">
            <a:extLst>
              <a:ext uri="{FF2B5EF4-FFF2-40B4-BE49-F238E27FC236}">
                <a16:creationId xmlns:a16="http://schemas.microsoft.com/office/drawing/2014/main" id="{A0E357B7-F47F-2137-67FF-CA4159E654E6}"/>
              </a:ext>
            </a:extLst>
          </p:cNvPr>
          <p:cNvSpPr txBox="1">
            <a:spLocks/>
          </p:cNvSpPr>
          <p:nvPr/>
        </p:nvSpPr>
        <p:spPr bwMode="auto">
          <a:xfrm>
            <a:off x="461639" y="1305017"/>
            <a:ext cx="11603114" cy="5202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lang="en-US" sz="2400" b="1" u="sng" kern="0" dirty="0">
                <a:latin typeface="+mj-lt"/>
                <a:ea typeface="Geneva" charset="0"/>
                <a:cs typeface="Geneva" charset="0"/>
              </a:rPr>
              <a:t>Next steps and where to find the RFP &amp; Associated Documents</a:t>
            </a:r>
            <a:r>
              <a:rPr lang="en-US" sz="2400" kern="0" dirty="0">
                <a:latin typeface="+mj-lt"/>
                <a:ea typeface="Geneva" charset="0"/>
                <a:cs typeface="Geneva" charset="0"/>
              </a:rPr>
              <a:t>:</a:t>
            </a:r>
          </a:p>
          <a:p>
            <a:r>
              <a:rPr lang="en-US" sz="2400" kern="0" dirty="0">
                <a:latin typeface="+mj-lt"/>
                <a:ea typeface="Geneva" charset="0"/>
                <a:cs typeface="Geneva" charset="0"/>
              </a:rPr>
              <a:t>RFP Opened for all eligible entities on August 24, 2023 and all proposed applications are due by 5:00 pm on September 28, 2023.</a:t>
            </a:r>
          </a:p>
          <a:p>
            <a:r>
              <a:rPr lang="en-US" sz="2400" kern="0" dirty="0">
                <a:latin typeface="+mj-lt"/>
                <a:ea typeface="Geneva" charset="0"/>
                <a:cs typeface="Geneva" charset="0"/>
              </a:rPr>
              <a:t>If you have additional questions following the information session on September 7, 2023, please submit all questions to </a:t>
            </a:r>
            <a:r>
              <a:rPr lang="en-US" sz="2400" b="1" kern="0" dirty="0">
                <a:solidFill>
                  <a:srgbClr val="64A70B"/>
                </a:solidFill>
                <a:latin typeface="+mj-lt"/>
                <a:ea typeface="Geneva" charset="0"/>
                <a:cs typeface="Geneva" charset="0"/>
                <a:hlinkClick r:id="rId2">
                  <a:extLst>
                    <a:ext uri="{A12FA001-AC4F-418D-AE19-62706E023703}">
                      <ahyp:hlinkClr xmlns:ahyp="http://schemas.microsoft.com/office/drawing/2018/hyperlinkcolor" val="tx"/>
                    </a:ext>
                  </a:extLst>
                </a:hlinkClick>
              </a:rPr>
              <a:t>gridresiliencegrant@santeecooper.com</a:t>
            </a:r>
            <a:r>
              <a:rPr lang="en-US" sz="2400" kern="0" dirty="0">
                <a:latin typeface="+mj-lt"/>
                <a:ea typeface="Geneva" charset="0"/>
                <a:cs typeface="Geneva" charset="0"/>
              </a:rPr>
              <a:t>.  Santee Cooper will provide an FAQ for such questions and answers related to general topics for all entities.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mj-lt"/>
                <a:ea typeface="Geneva" charset="-128"/>
              </a:rPr>
              <a:t>All proposed project applications should be sent to Santee Cooper at the following email address</a:t>
            </a:r>
            <a:r>
              <a:rPr kumimoji="0" lang="en-US" sz="2400" b="0" i="0" u="none" strike="noStrike" kern="0" cap="none" spc="0" normalizeH="0" baseline="0" noProof="0" dirty="0">
                <a:ln>
                  <a:noFill/>
                </a:ln>
                <a:solidFill>
                  <a:srgbClr val="000000"/>
                </a:solidFill>
                <a:effectLst/>
                <a:uLnTx/>
                <a:uFillTx/>
                <a:latin typeface="Helvetica"/>
                <a:ea typeface="Geneva" charset="-128"/>
              </a:rPr>
              <a:t>: </a:t>
            </a:r>
            <a:r>
              <a:rPr kumimoji="0" lang="en-US" sz="2400" b="1" i="0" u="sng" strike="noStrike" kern="0" cap="none" spc="0" normalizeH="0" baseline="0" noProof="0" dirty="0">
                <a:ln>
                  <a:noFill/>
                </a:ln>
                <a:solidFill>
                  <a:srgbClr val="64A70B"/>
                </a:solidFill>
                <a:effectLst/>
                <a:uLnTx/>
                <a:uFillTx/>
                <a:latin typeface="+mj-lt"/>
                <a:ea typeface="Geneva" charset="-128"/>
              </a:rPr>
              <a:t>gridresiliencegrant@santeecooper.com</a:t>
            </a:r>
            <a:endParaRPr kumimoji="0" lang="en-US" sz="2400" b="1" i="0" u="sng" strike="noStrike" kern="0" cap="none" spc="0" normalizeH="0" baseline="0" noProof="0" dirty="0">
              <a:ln>
                <a:noFill/>
              </a:ln>
              <a:solidFill>
                <a:srgbClr val="64A70B"/>
              </a:solidFill>
              <a:effectLst/>
              <a:highlight>
                <a:srgbClr val="FFFF00"/>
              </a:highlight>
              <a:uLnTx/>
              <a:uFillTx/>
              <a:latin typeface="+mj-lt"/>
              <a:ea typeface="Geneva" charset="-128"/>
            </a:endParaRPr>
          </a:p>
          <a:p>
            <a:pPr lvl="1" indent="-342900">
              <a:buFontTx/>
              <a:buChar char="•"/>
              <a:defRPr/>
            </a:pPr>
            <a:r>
              <a:rPr kumimoji="0" lang="en-US" sz="2000" b="0" i="0" u="none" strike="noStrike" kern="0" cap="none" spc="0" normalizeH="0" baseline="0" noProof="0" dirty="0">
                <a:ln>
                  <a:noFill/>
                </a:ln>
                <a:solidFill>
                  <a:srgbClr val="000000"/>
                </a:solidFill>
                <a:effectLst/>
                <a:uLnTx/>
                <a:uFillTx/>
                <a:latin typeface="+mj-lt"/>
                <a:ea typeface="Geneva" charset="-128"/>
              </a:rPr>
              <a:t>(</a:t>
            </a:r>
            <a:r>
              <a:rPr kumimoji="0" lang="en-US" sz="2000" i="1" u="none" strike="noStrike" kern="0" cap="none" spc="0" normalizeH="0" baseline="0" noProof="0" dirty="0">
                <a:ln>
                  <a:noFill/>
                </a:ln>
                <a:solidFill>
                  <a:srgbClr val="000000"/>
                </a:solidFill>
                <a:effectLst/>
                <a:uLnTx/>
                <a:uFillTx/>
                <a:latin typeface="+mj-lt"/>
                <a:ea typeface="Geneva" charset="-128"/>
              </a:rPr>
              <a:t>Please clearly state in the subject line whether you are submitting a question or final application</a:t>
            </a:r>
            <a:r>
              <a:rPr kumimoji="0" lang="en-US" sz="2000" b="0" i="0" u="none" strike="noStrike" kern="0" cap="none" spc="0" normalizeH="0" baseline="0" noProof="0" dirty="0">
                <a:ln>
                  <a:noFill/>
                </a:ln>
                <a:solidFill>
                  <a:srgbClr val="000000"/>
                </a:solidFill>
                <a:effectLst/>
                <a:uLnTx/>
                <a:uFillTx/>
                <a:latin typeface="+mj-lt"/>
                <a:ea typeface="Geneva" charset="-128"/>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mj-lt"/>
                <a:ea typeface="Geneva" charset="-128"/>
              </a:rPr>
              <a:t>A recording of this information session, the RFP application and associated documents will be posted and made publicly available at: </a:t>
            </a:r>
            <a:r>
              <a:rPr kumimoji="0" lang="en-US" sz="2400" b="1" i="0" u="none" strike="noStrike" kern="0" cap="none" spc="0" normalizeH="0" baseline="0" noProof="0" dirty="0">
                <a:ln>
                  <a:noFill/>
                </a:ln>
                <a:solidFill>
                  <a:srgbClr val="64A70B"/>
                </a:solidFill>
                <a:effectLst/>
                <a:uLnTx/>
                <a:uFillTx/>
                <a:latin typeface="+mj-lt"/>
                <a:ea typeface="Geneva" charset="-128"/>
              </a:rPr>
              <a:t>SanteeCooper.com/</a:t>
            </a:r>
            <a:r>
              <a:rPr kumimoji="0" lang="en-US" sz="2400" b="1" i="0" u="none" strike="noStrike" kern="0" cap="none" spc="0" normalizeH="0" baseline="0" noProof="0" dirty="0" err="1">
                <a:ln>
                  <a:noFill/>
                </a:ln>
                <a:solidFill>
                  <a:srgbClr val="64A70B"/>
                </a:solidFill>
                <a:effectLst/>
                <a:uLnTx/>
                <a:uFillTx/>
                <a:latin typeface="+mj-lt"/>
                <a:ea typeface="Geneva" charset="-128"/>
              </a:rPr>
              <a:t>GridResilienceGrant</a:t>
            </a:r>
            <a:endParaRPr kumimoji="0" lang="en-US" sz="2400" b="1" i="0" u="none" strike="noStrike" kern="0" cap="none" spc="0" normalizeH="0" baseline="0" noProof="0" dirty="0">
              <a:ln>
                <a:noFill/>
              </a:ln>
              <a:solidFill>
                <a:srgbClr val="64A70B"/>
              </a:solidFill>
              <a:effectLst/>
              <a:uLnTx/>
              <a:uFillTx/>
              <a:latin typeface="+mj-lt"/>
              <a:ea typeface="Geneva"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b="1" kern="0" dirty="0">
                <a:solidFill>
                  <a:schemeClr val="tx1"/>
                </a:solidFill>
                <a:latin typeface="Adobe Garamond Pro"/>
              </a:rPr>
              <a:t>Additional information regarding the federal requirements and assistance can be found at </a:t>
            </a:r>
            <a:r>
              <a:rPr kumimoji="0" lang="en-US" sz="2400" b="0" i="0" u="none" strike="noStrike" kern="1200" cap="none" spc="0" normalizeH="0" baseline="0" noProof="0" dirty="0">
                <a:ln>
                  <a:noFill/>
                </a:ln>
                <a:solidFill>
                  <a:schemeClr val="tx1"/>
                </a:solidFill>
                <a:effectLst/>
                <a:uLnTx/>
                <a:uFillTx/>
                <a:latin typeface="Adobe Garamond Pro"/>
                <a:ea typeface="+mn-ea"/>
                <a:cs typeface="+mn-cs"/>
                <a:hlinkClick r:id="rId3" tooltip="https://netl.doe.gov/bilhub/grid-resilience/formula-grants/post-award-documents">
                  <a:extLst>
                    <a:ext uri="{A12FA001-AC4F-418D-AE19-62706E023703}">
                      <ahyp:hlinkClr xmlns:ahyp="http://schemas.microsoft.com/office/drawing/2018/hyperlinkcolor" val="tx"/>
                    </a:ext>
                  </a:extLst>
                </a:hlinkClick>
              </a:rPr>
              <a:t>https://netl.doe.gov/bilhub/grid-resilience/formula-grants/post-award-documents</a:t>
            </a:r>
            <a:endParaRPr kumimoji="0" lang="en-US" sz="2400" b="1" i="0" u="none" strike="noStrike" kern="0" cap="none" spc="0" normalizeH="0" baseline="0" noProof="0" dirty="0">
              <a:ln>
                <a:noFill/>
              </a:ln>
              <a:solidFill>
                <a:schemeClr val="tx1"/>
              </a:solidFill>
              <a:effectLst/>
              <a:uLnTx/>
              <a:uFillTx/>
              <a:latin typeface="Adobe Garamond Pro"/>
            </a:endParaRPr>
          </a:p>
          <a:p>
            <a:endParaRPr lang="en-US" sz="2400" kern="0" dirty="0">
              <a:latin typeface="+mj-lt"/>
              <a:ea typeface="Geneva" charset="0"/>
              <a:cs typeface="Geneva" charset="0"/>
            </a:endParaRPr>
          </a:p>
        </p:txBody>
      </p:sp>
    </p:spTree>
    <p:extLst>
      <p:ext uri="{BB962C8B-B14F-4D97-AF65-F5344CB8AC3E}">
        <p14:creationId xmlns:p14="http://schemas.microsoft.com/office/powerpoint/2010/main" val="9972310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FA5F-915C-4C64-8F37-D4FF83B07106}"/>
              </a:ext>
            </a:extLst>
          </p:cNvPr>
          <p:cNvSpPr>
            <a:spLocks noGrp="1"/>
          </p:cNvSpPr>
          <p:nvPr>
            <p:ph type="title"/>
          </p:nvPr>
        </p:nvSpPr>
        <p:spPr/>
        <p:txBody>
          <a:bodyPr/>
          <a:lstStyle/>
          <a:p>
            <a:r>
              <a:rPr lang="en-US" dirty="0"/>
              <a:t>Program Timeline</a:t>
            </a:r>
          </a:p>
        </p:txBody>
      </p:sp>
      <p:graphicFrame>
        <p:nvGraphicFramePr>
          <p:cNvPr id="132" name="Table 132">
            <a:extLst>
              <a:ext uri="{FF2B5EF4-FFF2-40B4-BE49-F238E27FC236}">
                <a16:creationId xmlns:a16="http://schemas.microsoft.com/office/drawing/2014/main" id="{F136AB7F-F26C-0259-1CC1-01528FB6EA40}"/>
              </a:ext>
            </a:extLst>
          </p:cNvPr>
          <p:cNvGraphicFramePr>
            <a:graphicFrameLocks noGrp="1"/>
          </p:cNvGraphicFramePr>
          <p:nvPr>
            <p:extLst>
              <p:ext uri="{D42A27DB-BD31-4B8C-83A1-F6EECF244321}">
                <p14:modId xmlns:p14="http://schemas.microsoft.com/office/powerpoint/2010/main" val="2518586525"/>
              </p:ext>
            </p:extLst>
          </p:nvPr>
        </p:nvGraphicFramePr>
        <p:xfrm>
          <a:off x="2032000" y="1339950"/>
          <a:ext cx="8128000" cy="5029200"/>
        </p:xfrm>
        <a:graphic>
          <a:graphicData uri="http://schemas.openxmlformats.org/drawingml/2006/table">
            <a:tbl>
              <a:tblPr firstRow="1" bandRow="1">
                <a:tableStyleId>{616DA210-FB5B-4158-B5E0-FEB733F419BA}</a:tableStyleId>
              </a:tblPr>
              <a:tblGrid>
                <a:gridCol w="4064000">
                  <a:extLst>
                    <a:ext uri="{9D8B030D-6E8A-4147-A177-3AD203B41FA5}">
                      <a16:colId xmlns:a16="http://schemas.microsoft.com/office/drawing/2014/main" val="434554163"/>
                    </a:ext>
                  </a:extLst>
                </a:gridCol>
                <a:gridCol w="4064000">
                  <a:extLst>
                    <a:ext uri="{9D8B030D-6E8A-4147-A177-3AD203B41FA5}">
                      <a16:colId xmlns:a16="http://schemas.microsoft.com/office/drawing/2014/main" val="52261579"/>
                    </a:ext>
                  </a:extLst>
                </a:gridCol>
              </a:tblGrid>
              <a:tr h="370840">
                <a:tc>
                  <a:txBody>
                    <a:bodyPr/>
                    <a:lstStyle/>
                    <a:p>
                      <a:pPr algn="ctr"/>
                      <a:r>
                        <a:rPr lang="en-US" sz="2400" dirty="0">
                          <a:latin typeface="+mj-lt"/>
                        </a:rPr>
                        <a:t>Activity</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68952C"/>
                    </a:solidFill>
                  </a:tcPr>
                </a:tc>
                <a:tc>
                  <a:txBody>
                    <a:bodyPr/>
                    <a:lstStyle/>
                    <a:p>
                      <a:pPr algn="ctr"/>
                      <a:r>
                        <a:rPr lang="en-US" sz="2400">
                          <a:latin typeface="+mj-lt"/>
                        </a:rPr>
                        <a:t>Date</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68952C"/>
                    </a:solidFill>
                  </a:tcPr>
                </a:tc>
                <a:extLst>
                  <a:ext uri="{0D108BD9-81ED-4DB2-BD59-A6C34878D82A}">
                    <a16:rowId xmlns:a16="http://schemas.microsoft.com/office/drawing/2014/main" val="3798364769"/>
                  </a:ext>
                </a:extLst>
              </a:tr>
              <a:tr h="402095">
                <a:tc>
                  <a:txBody>
                    <a:bodyPr/>
                    <a:lstStyle/>
                    <a:p>
                      <a:pPr algn="ctr"/>
                      <a:r>
                        <a:rPr lang="en-US" sz="2400" dirty="0">
                          <a:latin typeface="+mj-lt"/>
                        </a:rPr>
                        <a:t>Pre-Bid Learning Session</a:t>
                      </a:r>
                    </a:p>
                  </a:txBody>
                  <a:tcPr>
                    <a:lnL w="38100" cap="flat" cmpd="sng" algn="ctr">
                      <a:solidFill>
                        <a:schemeClr val="tx1"/>
                      </a:solidFill>
                      <a:prstDash val="solid"/>
                      <a:round/>
                      <a:headEnd type="none" w="med" len="med"/>
                      <a:tailEnd type="none" w="med" len="med"/>
                    </a:lnL>
                  </a:tcPr>
                </a:tc>
                <a:tc>
                  <a:txBody>
                    <a:bodyPr/>
                    <a:lstStyle/>
                    <a:p>
                      <a:pPr algn="ctr"/>
                      <a:r>
                        <a:rPr lang="en-US" sz="2400" dirty="0">
                          <a:latin typeface="+mj-lt"/>
                        </a:rPr>
                        <a:t>Aug 22</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30919"/>
                  </a:ext>
                </a:extLst>
              </a:tr>
              <a:tr h="370840">
                <a:tc>
                  <a:txBody>
                    <a:bodyPr/>
                    <a:lstStyle/>
                    <a:p>
                      <a:pPr algn="ctr"/>
                      <a:r>
                        <a:rPr lang="en-US" sz="2400" dirty="0">
                          <a:latin typeface="Adobe Garamond Pro"/>
                        </a:rPr>
                        <a:t>South Carolina RFP Open</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dobe Garamond Pro"/>
                        </a:rPr>
                        <a:t>Aug 24</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3633525"/>
                  </a:ext>
                </a:extLst>
              </a:tr>
              <a:tr h="370840">
                <a:tc>
                  <a:txBody>
                    <a:bodyPr/>
                    <a:lstStyle/>
                    <a:p>
                      <a:pPr algn="ctr"/>
                      <a:r>
                        <a:rPr lang="en-US" sz="2400" i="0" dirty="0">
                          <a:latin typeface="Adobe Garamond Pro"/>
                        </a:rPr>
                        <a:t>Questions Due for Sept. 7</a:t>
                      </a:r>
                      <a:r>
                        <a:rPr lang="en-US" sz="2400" i="0" baseline="30000" dirty="0">
                          <a:latin typeface="Adobe Garamond Pro"/>
                        </a:rPr>
                        <a:t>th</a:t>
                      </a:r>
                      <a:r>
                        <a:rPr lang="en-US" sz="2400" i="0" dirty="0">
                          <a:latin typeface="Adobe Garamond Pro"/>
                        </a:rPr>
                        <a:t> Session</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dobe Garamond Pro"/>
                        </a:rPr>
                        <a:t>Sep 5</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8878450"/>
                  </a:ext>
                </a:extLst>
              </a:tr>
              <a:tr h="370840">
                <a:tc>
                  <a:txBody>
                    <a:bodyPr/>
                    <a:lstStyle/>
                    <a:p>
                      <a:pPr algn="ctr"/>
                      <a:r>
                        <a:rPr lang="en-US" sz="2400" dirty="0">
                          <a:latin typeface="Adobe Garamond Pro"/>
                        </a:rPr>
                        <a:t>Follow up RFP/Project Q&amp;A Session</a:t>
                      </a:r>
                    </a:p>
                  </a:txBody>
                  <a:tcPr>
                    <a:lnL w="38100" cap="flat" cmpd="sng" algn="ctr">
                      <a:solidFill>
                        <a:schemeClr val="tx1"/>
                      </a:solidFill>
                      <a:prstDash val="solid"/>
                      <a:round/>
                      <a:headEnd type="none" w="med" len="med"/>
                      <a:tailEnd type="none" w="med" len="med"/>
                    </a:lnL>
                  </a:tcPr>
                </a:tc>
                <a:tc>
                  <a:txBody>
                    <a:bodyPr/>
                    <a:lstStyle/>
                    <a:p>
                      <a:pPr algn="ctr"/>
                      <a:r>
                        <a:rPr lang="en-US" sz="2400" dirty="0">
                          <a:latin typeface="Adobe Garamond Pro"/>
                        </a:rPr>
                        <a:t>Sep 7</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2582286"/>
                  </a:ext>
                </a:extLst>
              </a:tr>
              <a:tr h="370840">
                <a:tc>
                  <a:txBody>
                    <a:bodyPr/>
                    <a:lstStyle/>
                    <a:p>
                      <a:pPr algn="ctr"/>
                      <a:r>
                        <a:rPr lang="en-US" sz="2400" b="1" i="1" cap="small" baseline="0" dirty="0">
                          <a:latin typeface="Adobe Garamond Pro"/>
                        </a:rPr>
                        <a:t>Eligible Entity Proposal  Due</a:t>
                      </a:r>
                    </a:p>
                  </a:txBody>
                  <a:tcPr>
                    <a:lnL w="38100" cap="flat" cmpd="sng" algn="ctr">
                      <a:solidFill>
                        <a:schemeClr val="tx1"/>
                      </a:solidFill>
                      <a:prstDash val="solid"/>
                      <a:round/>
                      <a:headEnd type="none" w="med" len="med"/>
                      <a:tailEnd type="none" w="med" len="med"/>
                    </a:lnL>
                  </a:tcPr>
                </a:tc>
                <a:tc>
                  <a:txBody>
                    <a:bodyPr/>
                    <a:lstStyle/>
                    <a:p>
                      <a:pPr algn="ctr"/>
                      <a:r>
                        <a:rPr lang="en-US" sz="2400" b="1" i="1" cap="small" baseline="0" dirty="0">
                          <a:latin typeface="Adobe Garamond Pro"/>
                        </a:rPr>
                        <a:t>Sep 28</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8833432"/>
                  </a:ext>
                </a:extLst>
              </a:tr>
              <a:tr h="370840">
                <a:tc>
                  <a:txBody>
                    <a:bodyPr/>
                    <a:lstStyle/>
                    <a:p>
                      <a:pPr algn="ctr"/>
                      <a:r>
                        <a:rPr lang="en-US" sz="2400" dirty="0">
                          <a:latin typeface="Adobe Garamond Pro"/>
                        </a:rPr>
                        <a:t>Initial Award Notice</a:t>
                      </a:r>
                    </a:p>
                    <a:p>
                      <a:pPr algn="ctr"/>
                      <a:r>
                        <a:rPr lang="en-US" sz="2400" dirty="0">
                          <a:latin typeface="Adobe Garamond Pro"/>
                        </a:rPr>
                        <a:t>(Proposals sent to DOE for final sign-off)</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400" dirty="0">
                          <a:latin typeface="Adobe Garamond Pro"/>
                        </a:rPr>
                        <a:t>Early Nov</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016005"/>
                  </a:ext>
                </a:extLst>
              </a:tr>
            </a:tbl>
          </a:graphicData>
        </a:graphic>
      </p:graphicFrame>
    </p:spTree>
    <p:extLst>
      <p:ext uri="{BB962C8B-B14F-4D97-AF65-F5344CB8AC3E}">
        <p14:creationId xmlns:p14="http://schemas.microsoft.com/office/powerpoint/2010/main" val="15688899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BE65-64F0-434E-33B2-1D7B684BC487}"/>
              </a:ext>
            </a:extLst>
          </p:cNvPr>
          <p:cNvSpPr>
            <a:spLocks noGrp="1"/>
          </p:cNvSpPr>
          <p:nvPr>
            <p:ph type="title"/>
          </p:nvPr>
        </p:nvSpPr>
        <p:spPr/>
        <p:txBody>
          <a:bodyPr/>
          <a:lstStyle/>
          <a:p>
            <a:pPr algn="ctr"/>
            <a:r>
              <a:rPr lang="en-US" dirty="0"/>
              <a:t>South Carolina Grid Resilience Program</a:t>
            </a:r>
          </a:p>
        </p:txBody>
      </p:sp>
      <p:sp>
        <p:nvSpPr>
          <p:cNvPr id="3" name="Slide Number Placeholder 2">
            <a:extLst>
              <a:ext uri="{FF2B5EF4-FFF2-40B4-BE49-F238E27FC236}">
                <a16:creationId xmlns:a16="http://schemas.microsoft.com/office/drawing/2014/main" id="{45C98927-292E-DE4F-6142-CFE0678279E4}"/>
              </a:ext>
            </a:extLst>
          </p:cNvPr>
          <p:cNvSpPr>
            <a:spLocks noGrp="1"/>
          </p:cNvSpPr>
          <p:nvPr>
            <p:ph type="sldNum" sz="quarter" idx="12"/>
          </p:nvPr>
        </p:nvSpPr>
        <p:spPr/>
        <p:txBody>
          <a:bodyPr/>
          <a:lstStyle/>
          <a:p>
            <a:fld id="{7E6D87CB-B739-47BA-A865-BFCBCF190D51}" type="slidenum">
              <a:rPr lang="en-US" smtClean="0"/>
              <a:t>3</a:t>
            </a:fld>
            <a:endParaRPr lang="en-US"/>
          </a:p>
        </p:txBody>
      </p:sp>
      <p:sp>
        <p:nvSpPr>
          <p:cNvPr id="4" name="Rectangle: Rounded Corners 3">
            <a:extLst>
              <a:ext uri="{FF2B5EF4-FFF2-40B4-BE49-F238E27FC236}">
                <a16:creationId xmlns:a16="http://schemas.microsoft.com/office/drawing/2014/main" id="{0BE47C76-D6CE-D1A5-FBEC-C4EDADADCA51}"/>
              </a:ext>
            </a:extLst>
          </p:cNvPr>
          <p:cNvSpPr/>
          <p:nvPr/>
        </p:nvSpPr>
        <p:spPr>
          <a:xfrm>
            <a:off x="605232" y="1065660"/>
            <a:ext cx="11075101" cy="1066800"/>
          </a:xfrm>
          <a:prstGeom prst="roundRect">
            <a:avLst/>
          </a:prstGeom>
          <a:solidFill>
            <a:srgbClr val="FFFFFF">
              <a:lumMod val="95000"/>
            </a:srgbClr>
          </a:solidFill>
          <a:ln w="28575">
            <a:solidFill>
              <a:srgbClr val="17224E"/>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lumMod val="95000"/>
                    <a:lumOff val="5000"/>
                  </a:srgbClr>
                </a:solidFill>
                <a:effectLst/>
                <a:uLnTx/>
                <a:uFillTx/>
                <a:latin typeface="Adobe Garamond Pro"/>
                <a:cs typeface="Arial" panose="020B0604020202020204" pitchFamily="34" charset="0"/>
              </a:rPr>
              <a:t>Santee Cooper soliciting energy co-ops, municipalities, local utilities, transmission owners/operators, and distribution providers to apply for funding to improve the resilience of electrical grid against disruptive events and address energy justice concerns</a:t>
            </a:r>
          </a:p>
        </p:txBody>
      </p:sp>
      <p:sp>
        <p:nvSpPr>
          <p:cNvPr id="5" name="Rectangle: Rounded Corners 4">
            <a:extLst>
              <a:ext uri="{FF2B5EF4-FFF2-40B4-BE49-F238E27FC236}">
                <a16:creationId xmlns:a16="http://schemas.microsoft.com/office/drawing/2014/main" id="{D75DFD82-58F5-64D7-698A-8A2CF02EB79F}"/>
              </a:ext>
            </a:extLst>
          </p:cNvPr>
          <p:cNvSpPr/>
          <p:nvPr/>
        </p:nvSpPr>
        <p:spPr>
          <a:xfrm>
            <a:off x="605231" y="2394296"/>
            <a:ext cx="5406385" cy="606147"/>
          </a:xfrm>
          <a:prstGeom prst="roundRect">
            <a:avLst/>
          </a:prstGeom>
          <a:solidFill>
            <a:srgbClr val="FFFFFF">
              <a:lumMod val="95000"/>
            </a:srgbClr>
          </a:solidFill>
          <a:ln w="28575">
            <a:solidFill>
              <a:srgbClr val="17224E"/>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dobe Garamond Pro"/>
                <a:cs typeface="Arial" panose="020B0604020202020204" pitchFamily="34" charset="0"/>
              </a:rPr>
              <a:t>Project Prioritization &amp; Evaluation</a:t>
            </a:r>
          </a:p>
        </p:txBody>
      </p:sp>
      <p:sp>
        <p:nvSpPr>
          <p:cNvPr id="6" name="Rectangle: Rounded Corners 5">
            <a:extLst>
              <a:ext uri="{FF2B5EF4-FFF2-40B4-BE49-F238E27FC236}">
                <a16:creationId xmlns:a16="http://schemas.microsoft.com/office/drawing/2014/main" id="{4BC34268-196F-FC93-9912-AD22ED6E6684}"/>
              </a:ext>
            </a:extLst>
          </p:cNvPr>
          <p:cNvSpPr/>
          <p:nvPr/>
        </p:nvSpPr>
        <p:spPr>
          <a:xfrm>
            <a:off x="605232" y="3075182"/>
            <a:ext cx="5406386" cy="2937864"/>
          </a:xfrm>
          <a:prstGeom prst="roundRect">
            <a:avLst>
              <a:gd name="adj" fmla="val 3106"/>
            </a:avLst>
          </a:prstGeom>
          <a:noFill/>
          <a:ln w="28575" cap="flat" cmpd="sng" algn="ctr">
            <a:solidFill>
              <a:srgbClr val="17224E"/>
            </a:solidFill>
            <a:prstDash val="dashDot"/>
            <a:miter lim="800000"/>
          </a:ln>
          <a:effectLst/>
        </p:spPr>
        <p:txBody>
          <a:bodyPr lIns="91440" tIns="45720" rIns="91440" bIns="45720" rtlCol="0" anchor="ctr"/>
          <a:lstStyle/>
          <a:p>
            <a:pPr marL="0" marR="0" lvl="0" indent="0" defTabSz="914400" eaLnBrk="1" fontAlgn="t"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mn-ea"/>
                <a:cs typeface="Arial"/>
              </a:rPr>
              <a:t>Improvement to Reliability and Resiliency:</a:t>
            </a:r>
            <a:r>
              <a:rPr kumimoji="0" lang="en-GB" sz="1400" b="0" i="0" u="none" strike="noStrike" kern="0" cap="none" spc="0" normalizeH="0" baseline="0" noProof="0" dirty="0">
                <a:ln>
                  <a:noFill/>
                </a:ln>
                <a:solidFill>
                  <a:srgbClr val="000000"/>
                </a:solidFill>
                <a:effectLst/>
                <a:uLnTx/>
                <a:uFillTx/>
                <a:latin typeface="Arial"/>
                <a:ea typeface="+mn-ea"/>
                <a:cs typeface="Arial"/>
              </a:rPr>
              <a:t> </a:t>
            </a: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Reducing the number of outages or restoration times for extreme weather events </a:t>
            </a:r>
          </a:p>
          <a:p>
            <a:pPr marL="0" marR="0" lvl="0" indent="0" defTabSz="914400" eaLnBrk="1" fontAlgn="t"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Arial"/>
              </a:rPr>
              <a:t>Community Benefits Plan: </a:t>
            </a:r>
            <a:r>
              <a:rPr kumimoji="0" lang="en-US" sz="1400" b="0" i="0" u="none" strike="noStrike" kern="0" cap="none" spc="0" normalizeH="0" baseline="0" noProof="0" dirty="0">
                <a:ln>
                  <a:noFill/>
                </a:ln>
                <a:solidFill>
                  <a:srgbClr val="000000"/>
                </a:solidFill>
                <a:effectLst/>
                <a:uLnTx/>
                <a:uFillTx/>
                <a:latin typeface="Arial"/>
                <a:ea typeface="+mn-ea"/>
                <a:cs typeface="Arial"/>
              </a:rPr>
              <a:t>Demonstrating tangible impact to the community, the community population impacted, and the overall project cost in relation to overall impact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a:ea typeface="+mn-ea"/>
                <a:cs typeface="+mn-cs"/>
              </a:rPr>
              <a:t>Project Definition and Information Available</a:t>
            </a:r>
            <a:r>
              <a:rPr kumimoji="0" lang="en-GB" sz="1600" b="0" i="0" u="none" strike="noStrike" kern="0" cap="none" spc="0" normalizeH="0" baseline="0" noProof="0" dirty="0">
                <a:ln>
                  <a:noFill/>
                </a:ln>
                <a:solidFill>
                  <a:srgbClr val="000000"/>
                </a:solidFill>
                <a:effectLst/>
                <a:uLnTx/>
                <a:uFillTx/>
                <a:latin typeface="Arial"/>
                <a:ea typeface="+mn-ea"/>
                <a:cs typeface="Arial"/>
              </a:rPr>
              <a:t>: </a:t>
            </a: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Level of detail around project scope, budget/cost development, project partners, and timeline for implementation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mn-ea"/>
                <a:cs typeface="Arial"/>
              </a:rPr>
              <a:t>Technological and Operational Complexity</a:t>
            </a:r>
            <a:r>
              <a:rPr kumimoji="0" lang="en-GB" sz="1200" b="1" i="0" u="none" strike="noStrike" kern="0" cap="none" spc="0" normalizeH="0" baseline="0" noProof="0" dirty="0">
                <a:ln>
                  <a:noFill/>
                </a:ln>
                <a:solidFill>
                  <a:srgbClr val="000000"/>
                </a:solidFill>
                <a:effectLst/>
                <a:uLnTx/>
                <a:uFillTx/>
                <a:latin typeface="Arial"/>
                <a:ea typeface="+mn-ea"/>
                <a:cs typeface="Arial"/>
              </a:rPr>
              <a:t>:</a:t>
            </a:r>
            <a:r>
              <a:rPr kumimoji="0" lang="en-GB" sz="1400" b="1" i="0" u="none" strike="noStrike" kern="0" cap="none" spc="0" normalizeH="0" baseline="0" noProof="0" dirty="0">
                <a:ln>
                  <a:noFill/>
                </a:ln>
                <a:solidFill>
                  <a:srgbClr val="000000"/>
                </a:solidFill>
                <a:effectLst/>
                <a:uLnTx/>
                <a:uFillTx/>
                <a:latin typeface="Arial"/>
                <a:ea typeface="+mn-ea"/>
                <a:cs typeface="Arial"/>
              </a:rPr>
              <a:t> </a:t>
            </a:r>
            <a:r>
              <a:rPr kumimoji="0" lang="en-GB" sz="1400" b="0" i="0" u="none" strike="noStrike" kern="0" cap="none" spc="0" normalizeH="0" baseline="0" noProof="0" dirty="0">
                <a:ln>
                  <a:noFill/>
                </a:ln>
                <a:solidFill>
                  <a:srgbClr val="000000"/>
                </a:solidFill>
                <a:effectLst/>
                <a:uLnTx/>
                <a:uFillTx/>
                <a:latin typeface="Arial"/>
                <a:ea typeface="+mn-ea"/>
                <a:cs typeface="Arial"/>
              </a:rPr>
              <a:t>Assessing the communications network, staffing plans, and organizational competencies for similar project types</a:t>
            </a:r>
          </a:p>
        </p:txBody>
      </p:sp>
      <p:sp>
        <p:nvSpPr>
          <p:cNvPr id="7" name="Rectangle: Rounded Corners 6">
            <a:extLst>
              <a:ext uri="{FF2B5EF4-FFF2-40B4-BE49-F238E27FC236}">
                <a16:creationId xmlns:a16="http://schemas.microsoft.com/office/drawing/2014/main" id="{6DC649A9-C733-62FB-2DED-73E88158EBD9}"/>
              </a:ext>
            </a:extLst>
          </p:cNvPr>
          <p:cNvSpPr/>
          <p:nvPr/>
        </p:nvSpPr>
        <p:spPr>
          <a:xfrm>
            <a:off x="6180385" y="2383683"/>
            <a:ext cx="5404104" cy="603504"/>
          </a:xfrm>
          <a:prstGeom prst="roundRect">
            <a:avLst/>
          </a:prstGeom>
          <a:solidFill>
            <a:srgbClr val="68952C">
              <a:lumMod val="20000"/>
              <a:lumOff val="80000"/>
            </a:srgbClr>
          </a:solidFill>
          <a:ln w="28575">
            <a:solidFill>
              <a:srgbClr val="68952C">
                <a:lumMod val="50000"/>
              </a:srgbClr>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dobe Garamond Pro"/>
                <a:cs typeface="Arial" panose="020B0604020202020204" pitchFamily="34" charset="0"/>
              </a:rPr>
              <a:t>Preferred Projects</a:t>
            </a:r>
          </a:p>
        </p:txBody>
      </p:sp>
      <p:sp>
        <p:nvSpPr>
          <p:cNvPr id="8" name="Rectangle: Rounded Corners 7">
            <a:extLst>
              <a:ext uri="{FF2B5EF4-FFF2-40B4-BE49-F238E27FC236}">
                <a16:creationId xmlns:a16="http://schemas.microsoft.com/office/drawing/2014/main" id="{B7C4E8E3-CC34-AFE6-298D-CC7D70A3564B}"/>
              </a:ext>
            </a:extLst>
          </p:cNvPr>
          <p:cNvSpPr/>
          <p:nvPr/>
        </p:nvSpPr>
        <p:spPr>
          <a:xfrm>
            <a:off x="6180384" y="3075019"/>
            <a:ext cx="5404104" cy="2938030"/>
          </a:xfrm>
          <a:prstGeom prst="roundRect">
            <a:avLst>
              <a:gd name="adj" fmla="val 3106"/>
            </a:avLst>
          </a:prstGeom>
          <a:solidFill>
            <a:srgbClr val="68952C">
              <a:lumMod val="20000"/>
              <a:lumOff val="80000"/>
            </a:srgbClr>
          </a:solidFill>
          <a:ln w="28575" cap="flat" cmpd="sng" algn="ctr">
            <a:solidFill>
              <a:srgbClr val="68952C">
                <a:lumMod val="50000"/>
              </a:srgbClr>
            </a:solidFill>
            <a:prstDash val="dashDot"/>
            <a:miter lim="800000"/>
          </a:ln>
          <a:effectLst/>
        </p:spPr>
        <p:txBody>
          <a:bodyPr lIns="91440" tIns="45720" rIns="91440" bIns="45720" rtlCol="0" anchor="ctr"/>
          <a:lstStyle/>
          <a:p>
            <a:pPr marL="0" marR="0" lvl="0" indent="0" defTabSz="914400" eaLnBrk="1" fontAlgn="t"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mn-ea"/>
                <a:cs typeface="Arial"/>
              </a:rPr>
              <a:t>Targeting Resiliency Improvements:</a:t>
            </a:r>
            <a:r>
              <a:rPr kumimoji="0" lang="en-US" sz="1400" b="0" i="0" u="none" strike="noStrike" kern="0" cap="none" spc="0" normalizeH="0" baseline="0" noProof="0" dirty="0">
                <a:ln>
                  <a:noFill/>
                </a:ln>
                <a:solidFill>
                  <a:srgbClr val="000000"/>
                </a:solidFill>
                <a:effectLst/>
                <a:uLnTx/>
                <a:uFillTx/>
                <a:latin typeface="Arial"/>
                <a:ea typeface="+mn-ea"/>
                <a:cs typeface="Arial"/>
              </a:rPr>
              <a:t> Increasing Design Standards of Equipment (Projects which enhance the specifications and requirements for critical distribution equipment to improve system performance), Flooding Protection (Projects which offer protection against storm surge in coastal areas and inland flooding), DER Solutions (Projects incorporating FTM or BTM DER assets for residential and commercial customers)</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Arial"/>
              </a:rPr>
              <a:t>Targeting Reliability Improvements</a:t>
            </a:r>
            <a:r>
              <a:rPr kumimoji="0" lang="en-US" sz="1800" b="1" i="0" u="none" strike="noStrike" kern="0" cap="none" spc="0" normalizeH="0" baseline="0" noProof="0" dirty="0">
                <a:ln>
                  <a:noFill/>
                </a:ln>
                <a:solidFill>
                  <a:srgbClr val="000000"/>
                </a:solidFill>
                <a:effectLst/>
                <a:uLnTx/>
                <a:uFillTx/>
                <a:latin typeface="Arial"/>
                <a:ea typeface="+mn-ea"/>
                <a:cs typeface="Arial"/>
              </a:rPr>
              <a:t>:</a:t>
            </a:r>
            <a:r>
              <a:rPr kumimoji="0" lang="en-US" sz="1600" b="0" i="0" u="none" strike="noStrike" kern="0" cap="none" spc="0" normalizeH="0" baseline="0" noProof="0" dirty="0">
                <a:ln>
                  <a:noFill/>
                </a:ln>
                <a:solidFill>
                  <a:srgbClr val="000000"/>
                </a:solidFill>
                <a:effectLst/>
                <a:uLnTx/>
                <a:uFillTx/>
                <a:latin typeface="Arial"/>
                <a:ea typeface="+mn-ea"/>
                <a:cs typeface="Arial"/>
              </a:rPr>
              <a:t> </a:t>
            </a:r>
            <a:r>
              <a:rPr kumimoji="0" lang="en-US" sz="1400" b="0" i="0" u="none" strike="noStrike" kern="0" cap="none" spc="0" normalizeH="0" baseline="0" noProof="0" dirty="0">
                <a:ln>
                  <a:noFill/>
                </a:ln>
                <a:solidFill>
                  <a:srgbClr val="000000"/>
                </a:solidFill>
                <a:effectLst/>
                <a:uLnTx/>
                <a:uFillTx/>
                <a:latin typeface="Arial"/>
                <a:ea typeface="+mn-ea"/>
                <a:cs typeface="Arial"/>
              </a:rPr>
              <a:t>Sectionalizing Grid (Projects which protect the grid by isolating faulted sections from the rest of the distribution system), Adding Smart Technology (Projects which increase monitoring and control capabilities)</a:t>
            </a:r>
          </a:p>
        </p:txBody>
      </p:sp>
    </p:spTree>
    <p:extLst>
      <p:ext uri="{BB962C8B-B14F-4D97-AF65-F5344CB8AC3E}">
        <p14:creationId xmlns:p14="http://schemas.microsoft.com/office/powerpoint/2010/main" val="5506616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6CBC-249E-E456-55BF-C70394338047}"/>
              </a:ext>
            </a:extLst>
          </p:cNvPr>
          <p:cNvSpPr>
            <a:spLocks noGrp="1"/>
          </p:cNvSpPr>
          <p:nvPr>
            <p:ph type="title"/>
          </p:nvPr>
        </p:nvSpPr>
        <p:spPr/>
        <p:txBody>
          <a:bodyPr/>
          <a:lstStyle/>
          <a:p>
            <a:pPr algn="ctr"/>
            <a:r>
              <a:rPr lang="en-US" dirty="0">
                <a:latin typeface="+mj-lt"/>
              </a:rPr>
              <a:t>South Carolina Grid Resilience Program</a:t>
            </a:r>
          </a:p>
        </p:txBody>
      </p:sp>
      <p:sp>
        <p:nvSpPr>
          <p:cNvPr id="3" name="Slide Number Placeholder 2">
            <a:extLst>
              <a:ext uri="{FF2B5EF4-FFF2-40B4-BE49-F238E27FC236}">
                <a16:creationId xmlns:a16="http://schemas.microsoft.com/office/drawing/2014/main" id="{5A575915-620A-C557-C7DE-646AC6CB1A25}"/>
              </a:ext>
            </a:extLst>
          </p:cNvPr>
          <p:cNvSpPr>
            <a:spLocks noGrp="1"/>
          </p:cNvSpPr>
          <p:nvPr>
            <p:ph type="sldNum" sz="quarter" idx="12"/>
          </p:nvPr>
        </p:nvSpPr>
        <p:spPr/>
        <p:txBody>
          <a:bodyPr/>
          <a:lstStyle/>
          <a:p>
            <a:fld id="{7E6D87CB-B739-47BA-A865-BFCBCF190D51}" type="slidenum">
              <a:rPr lang="en-US" smtClean="0"/>
              <a:t>4</a:t>
            </a:fld>
            <a:endParaRPr lang="en-US"/>
          </a:p>
        </p:txBody>
      </p:sp>
      <p:sp>
        <p:nvSpPr>
          <p:cNvPr id="4" name="Rectangle 3">
            <a:extLst>
              <a:ext uri="{FF2B5EF4-FFF2-40B4-BE49-F238E27FC236}">
                <a16:creationId xmlns:a16="http://schemas.microsoft.com/office/drawing/2014/main" id="{6465B951-36E6-9101-E62B-57633DDF1D9F}"/>
              </a:ext>
            </a:extLst>
          </p:cNvPr>
          <p:cNvSpPr txBox="1">
            <a:spLocks/>
          </p:cNvSpPr>
          <p:nvPr/>
        </p:nvSpPr>
        <p:spPr bwMode="auto">
          <a:xfrm>
            <a:off x="461639" y="1242874"/>
            <a:ext cx="7145792" cy="547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r>
              <a:rPr lang="en-US" sz="2400" kern="0" dirty="0">
                <a:latin typeface="+mj-lt"/>
                <a:ea typeface="Geneva" charset="0"/>
                <a:cs typeface="Geneva" charset="0"/>
              </a:rPr>
              <a:t>BIL 40101(d) - Grid Resilience from disruptive events (i.e. weather and Act of God) </a:t>
            </a:r>
          </a:p>
          <a:p>
            <a:r>
              <a:rPr lang="en-US" sz="2400" kern="0" dirty="0">
                <a:latin typeface="+mj-lt"/>
                <a:ea typeface="Geneva" charset="0"/>
                <a:cs typeface="Geneva" charset="0"/>
              </a:rPr>
              <a:t>Santee Cooper application approved and funded May 23, 2023; Years 1 &amp; 2 together</a:t>
            </a:r>
          </a:p>
          <a:p>
            <a:r>
              <a:rPr lang="en-US" sz="2400" kern="0" dirty="0">
                <a:latin typeface="+mj-lt"/>
                <a:ea typeface="Geneva" charset="0"/>
                <a:cs typeface="Geneva" charset="0"/>
              </a:rPr>
              <a:t>Total funding = </a:t>
            </a:r>
            <a:r>
              <a:rPr lang="en-US" sz="2400" b="1" u="sng" kern="0" dirty="0">
                <a:latin typeface="+mj-lt"/>
                <a:ea typeface="Geneva" charset="0"/>
                <a:cs typeface="Geneva" charset="0"/>
              </a:rPr>
              <a:t>$11,964,981</a:t>
            </a:r>
          </a:p>
          <a:p>
            <a:pPr lvl="1"/>
            <a:r>
              <a:rPr lang="en-US" sz="2400" kern="0" dirty="0">
                <a:latin typeface="+mj-lt"/>
                <a:ea typeface="Geneva" charset="0"/>
              </a:rPr>
              <a:t>Grant amt. $10,404,331 with 15% match of $1,560,650 </a:t>
            </a:r>
          </a:p>
          <a:p>
            <a:r>
              <a:rPr lang="en-US" sz="2400" kern="0" dirty="0">
                <a:latin typeface="+mj-lt"/>
                <a:ea typeface="Geneva" charset="0"/>
              </a:rPr>
              <a:t>Project Proposals awarded initially by Santee Cooper must be presented to DOE for final sign-off</a:t>
            </a:r>
          </a:p>
          <a:p>
            <a:r>
              <a:rPr lang="en-US" sz="2400" kern="0" dirty="0">
                <a:latin typeface="+mj-lt"/>
                <a:ea typeface="Geneva" charset="0"/>
              </a:rPr>
              <a:t>Projects should contain realistic and </a:t>
            </a:r>
            <a:r>
              <a:rPr lang="en-US" sz="2400" b="1" i="1" kern="0" dirty="0">
                <a:latin typeface="+mj-lt"/>
                <a:ea typeface="Geneva" charset="0"/>
              </a:rPr>
              <a:t>verifiable</a:t>
            </a:r>
            <a:r>
              <a:rPr lang="en-US" sz="2400" kern="0" dirty="0">
                <a:latin typeface="+mj-lt"/>
                <a:ea typeface="Geneva" charset="0"/>
              </a:rPr>
              <a:t> metrics to show areas of impact and improvement (metrics and resources should be sourced from acceptable, industry standard sites or tools.)</a:t>
            </a:r>
          </a:p>
        </p:txBody>
      </p:sp>
      <p:pic>
        <p:nvPicPr>
          <p:cNvPr id="5" name="Picture 4">
            <a:extLst>
              <a:ext uri="{FF2B5EF4-FFF2-40B4-BE49-F238E27FC236}">
                <a16:creationId xmlns:a16="http://schemas.microsoft.com/office/drawing/2014/main" id="{7C461C33-395B-0675-60F4-76FD7C1F97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9" r="18237"/>
          <a:stretch/>
        </p:blipFill>
        <p:spPr>
          <a:xfrm>
            <a:off x="7720614" y="1562468"/>
            <a:ext cx="3731579" cy="4518735"/>
          </a:xfrm>
          <a:prstGeom prst="rect">
            <a:avLst/>
          </a:prstGeom>
        </p:spPr>
      </p:pic>
    </p:spTree>
    <p:extLst>
      <p:ext uri="{BB962C8B-B14F-4D97-AF65-F5344CB8AC3E}">
        <p14:creationId xmlns:p14="http://schemas.microsoft.com/office/powerpoint/2010/main" val="9331187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592C-6448-3DC9-5CB5-412F4AE5167F}"/>
              </a:ext>
            </a:extLst>
          </p:cNvPr>
          <p:cNvSpPr>
            <a:spLocks noGrp="1"/>
          </p:cNvSpPr>
          <p:nvPr>
            <p:ph type="title"/>
          </p:nvPr>
        </p:nvSpPr>
        <p:spPr/>
        <p:txBody>
          <a:bodyPr/>
          <a:lstStyle/>
          <a:p>
            <a:r>
              <a:rPr lang="en-US" dirty="0"/>
              <a:t>RFP Documentation Requirements</a:t>
            </a:r>
          </a:p>
        </p:txBody>
      </p:sp>
      <p:sp>
        <p:nvSpPr>
          <p:cNvPr id="3" name="Slide Number Placeholder 2">
            <a:extLst>
              <a:ext uri="{FF2B5EF4-FFF2-40B4-BE49-F238E27FC236}">
                <a16:creationId xmlns:a16="http://schemas.microsoft.com/office/drawing/2014/main" id="{8C705DBE-30F4-B0B4-F1D6-07BD9DC43F0B}"/>
              </a:ext>
            </a:extLst>
          </p:cNvPr>
          <p:cNvSpPr>
            <a:spLocks noGrp="1"/>
          </p:cNvSpPr>
          <p:nvPr>
            <p:ph type="sldNum" sz="quarter" idx="12"/>
          </p:nvPr>
        </p:nvSpPr>
        <p:spPr/>
        <p:txBody>
          <a:bodyPr/>
          <a:lstStyle/>
          <a:p>
            <a:fld id="{7E6D87CB-B739-47BA-A865-BFCBCF190D51}" type="slidenum">
              <a:rPr lang="en-US" smtClean="0"/>
              <a:t>5</a:t>
            </a:fld>
            <a:endParaRPr lang="en-US"/>
          </a:p>
        </p:txBody>
      </p:sp>
      <p:graphicFrame>
        <p:nvGraphicFramePr>
          <p:cNvPr id="4" name="Table 3">
            <a:extLst>
              <a:ext uri="{FF2B5EF4-FFF2-40B4-BE49-F238E27FC236}">
                <a16:creationId xmlns:a16="http://schemas.microsoft.com/office/drawing/2014/main" id="{0B4C9CF7-E40A-8C31-5138-85067E0848F8}"/>
              </a:ext>
            </a:extLst>
          </p:cNvPr>
          <p:cNvGraphicFramePr>
            <a:graphicFrameLocks noGrp="1"/>
          </p:cNvGraphicFramePr>
          <p:nvPr>
            <p:extLst>
              <p:ext uri="{D42A27DB-BD31-4B8C-83A1-F6EECF244321}">
                <p14:modId xmlns:p14="http://schemas.microsoft.com/office/powerpoint/2010/main" val="1852770611"/>
              </p:ext>
            </p:extLst>
          </p:nvPr>
        </p:nvGraphicFramePr>
        <p:xfrm>
          <a:off x="378432" y="1140849"/>
          <a:ext cx="11435135" cy="5301049"/>
        </p:xfrm>
        <a:graphic>
          <a:graphicData uri="http://schemas.openxmlformats.org/drawingml/2006/table">
            <a:tbl>
              <a:tblPr firstRow="1" firstCol="1" bandRow="1">
                <a:tableStyleId>{7E9639D4-E3E2-4D34-9284-5A2195B3D0D7}</a:tableStyleId>
              </a:tblPr>
              <a:tblGrid>
                <a:gridCol w="7974458">
                  <a:extLst>
                    <a:ext uri="{9D8B030D-6E8A-4147-A177-3AD203B41FA5}">
                      <a16:colId xmlns:a16="http://schemas.microsoft.com/office/drawing/2014/main" val="2151886525"/>
                    </a:ext>
                  </a:extLst>
                </a:gridCol>
                <a:gridCol w="2250040">
                  <a:extLst>
                    <a:ext uri="{9D8B030D-6E8A-4147-A177-3AD203B41FA5}">
                      <a16:colId xmlns:a16="http://schemas.microsoft.com/office/drawing/2014/main" val="597194263"/>
                    </a:ext>
                  </a:extLst>
                </a:gridCol>
                <a:gridCol w="1210637">
                  <a:extLst>
                    <a:ext uri="{9D8B030D-6E8A-4147-A177-3AD203B41FA5}">
                      <a16:colId xmlns:a16="http://schemas.microsoft.com/office/drawing/2014/main" val="3444129808"/>
                    </a:ext>
                  </a:extLst>
                </a:gridCol>
              </a:tblGrid>
              <a:tr h="526054">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DOCUMENTATION</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REQUIREMENTS</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FORMAT</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4238354"/>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1 Resilience Project &amp; Subaward Notification Form</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dirty="0">
                          <a:effectLst/>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0437752"/>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2 Secretarial Eligible Entity Designation Form</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5128414"/>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3 Environmental Questionnaire (NEPA)</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5878911"/>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4 SF-424 Budget Justification Workbook</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3672265"/>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5 Cost match commitment letter</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6552796"/>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solidFill>
                            <a:schemeClr val="tx1"/>
                          </a:solidFill>
                          <a:effectLst/>
                          <a:latin typeface="+mn-lt"/>
                        </a:rPr>
                        <a:t>Form 6 Appendix A – Performance Metrics to Evaluate Utility Resilience Investments</a:t>
                      </a:r>
                      <a:endParaRPr lang="en-US" sz="24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As Applicable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3104041"/>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7 Acknowledgement of federal funds governed by DE-FOA-0002736</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6321199"/>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8 SF-LLL: Disclosure of Lobbying Activities (if applicable)</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If Applicable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766970"/>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9 Letters of Support (if applicable)</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lang="en-US" sz="1600">
                          <a:effectLst/>
                          <a:latin typeface="+mn-lt"/>
                        </a:rPr>
                        <a:t>If Applicable</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9730588"/>
                  </a:ext>
                </a:extLst>
              </a:tr>
            </a:tbl>
          </a:graphicData>
        </a:graphic>
      </p:graphicFrame>
      <p:pic>
        <p:nvPicPr>
          <p:cNvPr id="6" name="Picture 5" descr="A red and white sign with a black text&#10;&#10;Description automatically generated">
            <a:extLst>
              <a:ext uri="{FF2B5EF4-FFF2-40B4-BE49-F238E27FC236}">
                <a16:creationId xmlns:a16="http://schemas.microsoft.com/office/drawing/2014/main" id="{52AE4AFD-6342-A0D9-C861-62B5A95356C3}"/>
              </a:ext>
            </a:extLst>
          </p:cNvPr>
          <p:cNvPicPr>
            <a:picLocks noChangeAspect="1"/>
          </p:cNvPicPr>
          <p:nvPr/>
        </p:nvPicPr>
        <p:blipFill>
          <a:blip r:embed="rId3"/>
          <a:stretch>
            <a:fillRect/>
          </a:stretch>
        </p:blipFill>
        <p:spPr>
          <a:xfrm>
            <a:off x="11077162" y="6002950"/>
            <a:ext cx="291472" cy="357954"/>
          </a:xfrm>
          <a:prstGeom prst="rect">
            <a:avLst/>
          </a:prstGeom>
        </p:spPr>
      </p:pic>
      <p:pic>
        <p:nvPicPr>
          <p:cNvPr id="7" name="Picture 6" descr="A red and white sign with a black text&#10;&#10;Description automatically generated">
            <a:extLst>
              <a:ext uri="{FF2B5EF4-FFF2-40B4-BE49-F238E27FC236}">
                <a16:creationId xmlns:a16="http://schemas.microsoft.com/office/drawing/2014/main" id="{824515DF-2ABE-5294-D553-8F2A5766EE59}"/>
              </a:ext>
            </a:extLst>
          </p:cNvPr>
          <p:cNvPicPr>
            <a:picLocks noChangeAspect="1"/>
          </p:cNvPicPr>
          <p:nvPr/>
        </p:nvPicPr>
        <p:blipFill>
          <a:blip r:embed="rId3"/>
          <a:stretch>
            <a:fillRect/>
          </a:stretch>
        </p:blipFill>
        <p:spPr>
          <a:xfrm>
            <a:off x="11077162" y="5432267"/>
            <a:ext cx="291472" cy="357954"/>
          </a:xfrm>
          <a:prstGeom prst="rect">
            <a:avLst/>
          </a:prstGeom>
        </p:spPr>
      </p:pic>
      <p:pic>
        <p:nvPicPr>
          <p:cNvPr id="8" name="Picture 7" descr="A red and white sign with a black text&#10;&#10;Description automatically generated">
            <a:extLst>
              <a:ext uri="{FF2B5EF4-FFF2-40B4-BE49-F238E27FC236}">
                <a16:creationId xmlns:a16="http://schemas.microsoft.com/office/drawing/2014/main" id="{F34952AE-4542-2914-00D7-548DA37A25F9}"/>
              </a:ext>
            </a:extLst>
          </p:cNvPr>
          <p:cNvPicPr>
            <a:picLocks noChangeAspect="1"/>
          </p:cNvPicPr>
          <p:nvPr/>
        </p:nvPicPr>
        <p:blipFill>
          <a:blip r:embed="rId3"/>
          <a:stretch>
            <a:fillRect/>
          </a:stretch>
        </p:blipFill>
        <p:spPr>
          <a:xfrm>
            <a:off x="11077162" y="4917397"/>
            <a:ext cx="291472" cy="357954"/>
          </a:xfrm>
          <a:prstGeom prst="rect">
            <a:avLst/>
          </a:prstGeom>
        </p:spPr>
      </p:pic>
      <p:pic>
        <p:nvPicPr>
          <p:cNvPr id="9" name="Picture 8" descr="A red and white sign with a black text&#10;&#10;Description automatically generated">
            <a:extLst>
              <a:ext uri="{FF2B5EF4-FFF2-40B4-BE49-F238E27FC236}">
                <a16:creationId xmlns:a16="http://schemas.microsoft.com/office/drawing/2014/main" id="{27E74480-ED93-9984-E41B-11CC5876FEE1}"/>
              </a:ext>
            </a:extLst>
          </p:cNvPr>
          <p:cNvPicPr>
            <a:picLocks noChangeAspect="1"/>
          </p:cNvPicPr>
          <p:nvPr/>
        </p:nvPicPr>
        <p:blipFill>
          <a:blip r:embed="rId3"/>
          <a:stretch>
            <a:fillRect/>
          </a:stretch>
        </p:blipFill>
        <p:spPr>
          <a:xfrm>
            <a:off x="11073979" y="3875446"/>
            <a:ext cx="291472" cy="357954"/>
          </a:xfrm>
          <a:prstGeom prst="rect">
            <a:avLst/>
          </a:prstGeom>
        </p:spPr>
      </p:pic>
      <p:pic>
        <p:nvPicPr>
          <p:cNvPr id="10" name="Picture 9" descr="A red and white sign with a black text&#10;&#10;Description automatically generated">
            <a:extLst>
              <a:ext uri="{FF2B5EF4-FFF2-40B4-BE49-F238E27FC236}">
                <a16:creationId xmlns:a16="http://schemas.microsoft.com/office/drawing/2014/main" id="{6DC3B3D0-64E3-38E8-A5B0-2412E1CD79F5}"/>
              </a:ext>
            </a:extLst>
          </p:cNvPr>
          <p:cNvPicPr>
            <a:picLocks noChangeAspect="1"/>
          </p:cNvPicPr>
          <p:nvPr/>
        </p:nvPicPr>
        <p:blipFill>
          <a:blip r:embed="rId3"/>
          <a:stretch>
            <a:fillRect/>
          </a:stretch>
        </p:blipFill>
        <p:spPr>
          <a:xfrm>
            <a:off x="11080345" y="2809349"/>
            <a:ext cx="291472" cy="357954"/>
          </a:xfrm>
          <a:prstGeom prst="rect">
            <a:avLst/>
          </a:prstGeom>
        </p:spPr>
      </p:pic>
      <p:pic>
        <p:nvPicPr>
          <p:cNvPr id="11" name="Picture 10" descr="A red and white sign with a black text&#10;&#10;Description automatically generated">
            <a:extLst>
              <a:ext uri="{FF2B5EF4-FFF2-40B4-BE49-F238E27FC236}">
                <a16:creationId xmlns:a16="http://schemas.microsoft.com/office/drawing/2014/main" id="{F342855D-D6B6-4ACE-9820-5999171134F8}"/>
              </a:ext>
            </a:extLst>
          </p:cNvPr>
          <p:cNvPicPr>
            <a:picLocks noChangeAspect="1"/>
          </p:cNvPicPr>
          <p:nvPr/>
        </p:nvPicPr>
        <p:blipFill>
          <a:blip r:embed="rId3"/>
          <a:stretch>
            <a:fillRect/>
          </a:stretch>
        </p:blipFill>
        <p:spPr>
          <a:xfrm>
            <a:off x="11077162" y="2260044"/>
            <a:ext cx="291472" cy="357954"/>
          </a:xfrm>
          <a:prstGeom prst="rect">
            <a:avLst/>
          </a:prstGeom>
        </p:spPr>
      </p:pic>
      <p:pic>
        <p:nvPicPr>
          <p:cNvPr id="12" name="Picture 11" descr="A red and white sign with a black text&#10;&#10;Description automatically generated">
            <a:extLst>
              <a:ext uri="{FF2B5EF4-FFF2-40B4-BE49-F238E27FC236}">
                <a16:creationId xmlns:a16="http://schemas.microsoft.com/office/drawing/2014/main" id="{F05D4F03-6783-ABF5-D76C-EDC5CB671A10}"/>
              </a:ext>
            </a:extLst>
          </p:cNvPr>
          <p:cNvPicPr>
            <a:picLocks noChangeAspect="1"/>
          </p:cNvPicPr>
          <p:nvPr/>
        </p:nvPicPr>
        <p:blipFill>
          <a:blip r:embed="rId3"/>
          <a:stretch>
            <a:fillRect/>
          </a:stretch>
        </p:blipFill>
        <p:spPr>
          <a:xfrm>
            <a:off x="11062328" y="1716890"/>
            <a:ext cx="291472" cy="357954"/>
          </a:xfrm>
          <a:prstGeom prst="rect">
            <a:avLst/>
          </a:prstGeom>
        </p:spPr>
      </p:pic>
      <p:pic>
        <p:nvPicPr>
          <p:cNvPr id="14" name="Picture 13" descr="A green square with a white x on it&#10;&#10;Description automatically generated">
            <a:extLst>
              <a:ext uri="{FF2B5EF4-FFF2-40B4-BE49-F238E27FC236}">
                <a16:creationId xmlns:a16="http://schemas.microsoft.com/office/drawing/2014/main" id="{83D6D87C-1C33-B3D8-C80A-4256D089EE85}"/>
              </a:ext>
            </a:extLst>
          </p:cNvPr>
          <p:cNvPicPr>
            <a:picLocks noChangeAspect="1"/>
          </p:cNvPicPr>
          <p:nvPr/>
        </p:nvPicPr>
        <p:blipFill>
          <a:blip r:embed="rId4"/>
          <a:stretch>
            <a:fillRect/>
          </a:stretch>
        </p:blipFill>
        <p:spPr>
          <a:xfrm>
            <a:off x="11080345" y="4448417"/>
            <a:ext cx="285106" cy="265176"/>
          </a:xfrm>
          <a:prstGeom prst="rect">
            <a:avLst/>
          </a:prstGeom>
        </p:spPr>
      </p:pic>
      <p:pic>
        <p:nvPicPr>
          <p:cNvPr id="15" name="Picture 14" descr="A green square with a white x on it&#10;&#10;Description automatically generated">
            <a:extLst>
              <a:ext uri="{FF2B5EF4-FFF2-40B4-BE49-F238E27FC236}">
                <a16:creationId xmlns:a16="http://schemas.microsoft.com/office/drawing/2014/main" id="{33619A60-C92F-E7F8-90B5-2707B6670AB9}"/>
              </a:ext>
            </a:extLst>
          </p:cNvPr>
          <p:cNvPicPr>
            <a:picLocks noChangeAspect="1"/>
          </p:cNvPicPr>
          <p:nvPr/>
        </p:nvPicPr>
        <p:blipFill>
          <a:blip r:embed="rId4"/>
          <a:stretch>
            <a:fillRect/>
          </a:stretch>
        </p:blipFill>
        <p:spPr>
          <a:xfrm>
            <a:off x="11080345" y="3358654"/>
            <a:ext cx="285106" cy="265176"/>
          </a:xfrm>
          <a:prstGeom prst="rect">
            <a:avLst/>
          </a:prstGeom>
        </p:spPr>
      </p:pic>
      <p:sp>
        <p:nvSpPr>
          <p:cNvPr id="17" name="TextBox 16">
            <a:extLst>
              <a:ext uri="{FF2B5EF4-FFF2-40B4-BE49-F238E27FC236}">
                <a16:creationId xmlns:a16="http://schemas.microsoft.com/office/drawing/2014/main" id="{6F979094-17A8-E839-2B6F-C78B8F2DE8AF}"/>
              </a:ext>
            </a:extLst>
          </p:cNvPr>
          <p:cNvSpPr txBox="1"/>
          <p:nvPr/>
        </p:nvSpPr>
        <p:spPr>
          <a:xfrm>
            <a:off x="378432" y="6400397"/>
            <a:ext cx="9770723" cy="261610"/>
          </a:xfrm>
          <a:prstGeom prst="rect">
            <a:avLst/>
          </a:prstGeom>
          <a:noFill/>
        </p:spPr>
        <p:txBody>
          <a:bodyPr wrap="square">
            <a:spAutoFit/>
          </a:bodyPr>
          <a:lstStyle/>
          <a:p>
            <a:r>
              <a:rPr lang="en-US" sz="1100">
                <a:solidFill>
                  <a:srgbClr val="0070C0"/>
                </a:solidFill>
                <a:hlinkClick r:id="rId5">
                  <a:extLst>
                    <a:ext uri="{A12FA001-AC4F-418D-AE19-62706E023703}">
                      <ahyp:hlinkClr xmlns:ahyp="http://schemas.microsoft.com/office/drawing/2018/hyperlinkcolor" val="tx"/>
                    </a:ext>
                  </a:extLst>
                </a:hlinkClick>
              </a:rPr>
              <a:t>Appendix A – Performance Metrics to Evaluate Utility Resilience Investments</a:t>
            </a:r>
            <a:endParaRPr lang="en-US" sz="1100">
              <a:solidFill>
                <a:srgbClr val="0070C0"/>
              </a:solidFill>
            </a:endParaRPr>
          </a:p>
        </p:txBody>
      </p:sp>
    </p:spTree>
    <p:extLst>
      <p:ext uri="{BB962C8B-B14F-4D97-AF65-F5344CB8AC3E}">
        <p14:creationId xmlns:p14="http://schemas.microsoft.com/office/powerpoint/2010/main" val="5150450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505-C760-54FE-10BF-7B0C06DB3509}"/>
              </a:ext>
            </a:extLst>
          </p:cNvPr>
          <p:cNvSpPr>
            <a:spLocks noGrp="1"/>
          </p:cNvSpPr>
          <p:nvPr>
            <p:ph type="title"/>
          </p:nvPr>
        </p:nvSpPr>
        <p:spPr/>
        <p:txBody>
          <a:bodyPr/>
          <a:lstStyle/>
          <a:p>
            <a:r>
              <a:rPr lang="en-US" dirty="0"/>
              <a:t>RFP Registration Requirements</a:t>
            </a:r>
          </a:p>
        </p:txBody>
      </p:sp>
      <p:sp>
        <p:nvSpPr>
          <p:cNvPr id="3" name="Slide Number Placeholder 2">
            <a:extLst>
              <a:ext uri="{FF2B5EF4-FFF2-40B4-BE49-F238E27FC236}">
                <a16:creationId xmlns:a16="http://schemas.microsoft.com/office/drawing/2014/main" id="{94F170CF-8B84-A0E7-CCE2-3FA9FA76DB76}"/>
              </a:ext>
            </a:extLst>
          </p:cNvPr>
          <p:cNvSpPr>
            <a:spLocks noGrp="1"/>
          </p:cNvSpPr>
          <p:nvPr>
            <p:ph type="sldNum" sz="quarter" idx="12"/>
          </p:nvPr>
        </p:nvSpPr>
        <p:spPr/>
        <p:txBody>
          <a:bodyPr/>
          <a:lstStyle/>
          <a:p>
            <a:fld id="{7E6D87CB-B739-47BA-A865-BFCBCF190D51}" type="slidenum">
              <a:rPr lang="en-US" smtClean="0"/>
              <a:t>6</a:t>
            </a:fld>
            <a:endParaRPr lang="en-US"/>
          </a:p>
        </p:txBody>
      </p:sp>
      <p:sp>
        <p:nvSpPr>
          <p:cNvPr id="4" name="Rectangle 3">
            <a:extLst>
              <a:ext uri="{FF2B5EF4-FFF2-40B4-BE49-F238E27FC236}">
                <a16:creationId xmlns:a16="http://schemas.microsoft.com/office/drawing/2014/main" id="{A0E357B7-F47F-2137-67FF-CA4159E654E6}"/>
              </a:ext>
            </a:extLst>
          </p:cNvPr>
          <p:cNvSpPr txBox="1">
            <a:spLocks/>
          </p:cNvSpPr>
          <p:nvPr/>
        </p:nvSpPr>
        <p:spPr bwMode="auto">
          <a:xfrm>
            <a:off x="203200" y="886120"/>
            <a:ext cx="11861553" cy="5895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lang="en-US" sz="2400" b="1" dirty="0">
                <a:latin typeface="+mj-lt"/>
              </a:rPr>
              <a:t>PLEASE NOTE: Sub-awardees/sub-recipients must register (if not already registered) with the U.S. System for Award Management (“SAM”) and obtain a Unique Entity Identifier (“UEI”) from the SAM registration and provide the UEI on the application before the subaward can be issued.  (The DOE will require this information on its review.)</a:t>
            </a:r>
          </a:p>
          <a:p>
            <a:pPr marL="0" indent="0">
              <a:buNone/>
            </a:pPr>
            <a:endParaRPr lang="en-US" sz="2400" kern="0" dirty="0">
              <a:latin typeface="+mj-lt"/>
              <a:ea typeface="Geneva" charset="0"/>
              <a:cs typeface="Geneva" charset="0"/>
            </a:endParaRPr>
          </a:p>
          <a:p>
            <a:r>
              <a:rPr lang="en-US" sz="2400" b="1" i="0" u="none" strike="noStrike" baseline="0" dirty="0">
                <a:solidFill>
                  <a:srgbClr val="000000"/>
                </a:solidFill>
                <a:latin typeface="+mj-lt"/>
              </a:rPr>
              <a:t>SAM </a:t>
            </a:r>
            <a:r>
              <a:rPr lang="en-US" sz="2400" b="0" i="0" u="none" strike="noStrike" baseline="0" dirty="0">
                <a:solidFill>
                  <a:srgbClr val="000000"/>
                </a:solidFill>
                <a:latin typeface="+mj-lt"/>
              </a:rPr>
              <a:t>– Applicants for a Sub-award must register with the SAM at </a:t>
            </a:r>
            <a:r>
              <a:rPr lang="en-US" sz="2400" b="0" i="0" u="none" strike="noStrike" baseline="0" dirty="0">
                <a:solidFill>
                  <a:srgbClr val="0000FF"/>
                </a:solidFill>
                <a:latin typeface="+mj-lt"/>
              </a:rPr>
              <a:t>https://www.sam.gov/ </a:t>
            </a:r>
            <a:r>
              <a:rPr lang="en-US" sz="2400" b="0" i="0" u="none" strike="noStrike" baseline="0" dirty="0">
                <a:solidFill>
                  <a:srgbClr val="000000"/>
                </a:solidFill>
                <a:latin typeface="+mj-lt"/>
              </a:rPr>
              <a:t>prior to submitting an application (additional information can be found in the ALRD linked to the Santee Cooper websit</a:t>
            </a:r>
            <a:r>
              <a:rPr lang="en-US" sz="2400" dirty="0">
                <a:latin typeface="+mj-lt"/>
              </a:rPr>
              <a:t>e)</a:t>
            </a:r>
            <a:r>
              <a:rPr lang="en-US" sz="2400" b="0" i="0" u="none" strike="noStrike" baseline="0" dirty="0">
                <a:solidFill>
                  <a:srgbClr val="000000"/>
                </a:solidFill>
                <a:latin typeface="+mj-lt"/>
              </a:rPr>
              <a:t>. As part of this process, the applicant will need to identify a Designating an Electronic Business Point of Contact (</a:t>
            </a:r>
            <a:r>
              <a:rPr lang="en-US" sz="2400" b="0" i="0" u="none" strike="noStrike" baseline="0" dirty="0" err="1">
                <a:solidFill>
                  <a:srgbClr val="000000"/>
                </a:solidFill>
                <a:latin typeface="+mj-lt"/>
              </a:rPr>
              <a:t>EBiz</a:t>
            </a:r>
            <a:r>
              <a:rPr lang="en-US" sz="2400" b="0" i="0" u="none" strike="noStrike" baseline="0" dirty="0">
                <a:solidFill>
                  <a:srgbClr val="000000"/>
                </a:solidFill>
                <a:latin typeface="+mj-lt"/>
              </a:rPr>
              <a:t> POC) and obtain a special password, called an MPIN, as important steps in SAM registration process. The applicant must maintain an active SAM registration with current information at all times throughout the completion of an awarded project. </a:t>
            </a:r>
          </a:p>
          <a:p>
            <a:endParaRPr lang="en-US" sz="2400" dirty="0">
              <a:latin typeface="+mj-lt"/>
            </a:endParaRPr>
          </a:p>
          <a:p>
            <a:r>
              <a:rPr lang="en-US" sz="2400" b="1" i="0" u="none" strike="noStrike" baseline="0" dirty="0">
                <a:solidFill>
                  <a:srgbClr val="000000"/>
                </a:solidFill>
                <a:latin typeface="+mj-lt"/>
              </a:rPr>
              <a:t>UEI </a:t>
            </a:r>
            <a:r>
              <a:rPr lang="en-US" sz="2400" b="0" i="0" u="none" strike="noStrike" baseline="0" dirty="0">
                <a:solidFill>
                  <a:srgbClr val="000000"/>
                </a:solidFill>
                <a:latin typeface="+mj-lt"/>
              </a:rPr>
              <a:t>- Applicants must obtain an UEI from the SAM registration to uniquely identify the entity. The UEI is available in the SAM entity registration record. </a:t>
            </a:r>
          </a:p>
          <a:p>
            <a:endParaRPr lang="en-US"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923972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505-C760-54FE-10BF-7B0C06DB3509}"/>
              </a:ext>
            </a:extLst>
          </p:cNvPr>
          <p:cNvSpPr>
            <a:spLocks noGrp="1"/>
          </p:cNvSpPr>
          <p:nvPr>
            <p:ph type="title"/>
          </p:nvPr>
        </p:nvSpPr>
        <p:spPr/>
        <p:txBody>
          <a:bodyPr/>
          <a:lstStyle/>
          <a:p>
            <a:r>
              <a:rPr lang="en-US" dirty="0"/>
              <a:t>RFP Documents – Question &amp; Answer</a:t>
            </a:r>
          </a:p>
        </p:txBody>
      </p:sp>
      <p:sp>
        <p:nvSpPr>
          <p:cNvPr id="3" name="Slide Number Placeholder 2">
            <a:extLst>
              <a:ext uri="{FF2B5EF4-FFF2-40B4-BE49-F238E27FC236}">
                <a16:creationId xmlns:a16="http://schemas.microsoft.com/office/drawing/2014/main" id="{94F170CF-8B84-A0E7-CCE2-3FA9FA76DB76}"/>
              </a:ext>
            </a:extLst>
          </p:cNvPr>
          <p:cNvSpPr>
            <a:spLocks noGrp="1"/>
          </p:cNvSpPr>
          <p:nvPr>
            <p:ph type="sldNum" sz="quarter" idx="12"/>
          </p:nvPr>
        </p:nvSpPr>
        <p:spPr/>
        <p:txBody>
          <a:bodyPr/>
          <a:lstStyle/>
          <a:p>
            <a:fld id="{7E6D87CB-B739-47BA-A865-BFCBCF190D51}" type="slidenum">
              <a:rPr lang="en-US" smtClean="0"/>
              <a:t>7</a:t>
            </a:fld>
            <a:endParaRPr lang="en-US"/>
          </a:p>
        </p:txBody>
      </p:sp>
      <p:sp>
        <p:nvSpPr>
          <p:cNvPr id="4" name="Rectangle 3">
            <a:extLst>
              <a:ext uri="{FF2B5EF4-FFF2-40B4-BE49-F238E27FC236}">
                <a16:creationId xmlns:a16="http://schemas.microsoft.com/office/drawing/2014/main" id="{A0E357B7-F47F-2137-67FF-CA4159E654E6}"/>
              </a:ext>
            </a:extLst>
          </p:cNvPr>
          <p:cNvSpPr txBox="1">
            <a:spLocks/>
          </p:cNvSpPr>
          <p:nvPr/>
        </p:nvSpPr>
        <p:spPr bwMode="auto">
          <a:xfrm>
            <a:off x="203200" y="886120"/>
            <a:ext cx="11861553" cy="5895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lang="en-US" sz="2400" b="1" u="sng" kern="0" dirty="0">
                <a:latin typeface="+mj-lt"/>
                <a:ea typeface="Geneva" charset="0"/>
                <a:cs typeface="Geneva" charset="0"/>
              </a:rPr>
              <a:t>Specific questions regarding process for completion of forms</a:t>
            </a:r>
            <a:r>
              <a:rPr lang="en-US" sz="2400" kern="0" dirty="0">
                <a:latin typeface="+mj-lt"/>
                <a:ea typeface="Geneva" charset="0"/>
                <a:cs typeface="Geneva" charset="0"/>
              </a:rPr>
              <a:t>:</a:t>
            </a:r>
          </a:p>
          <a:p>
            <a:pPr marL="342900" marR="0" lvl="0" indent="-342900">
              <a:lnSpc>
                <a:spcPct val="107000"/>
              </a:lnSpc>
              <a:spcBef>
                <a:spcPts val="0"/>
              </a:spcBef>
              <a:spcAft>
                <a:spcPts val="195"/>
              </a:spcAft>
              <a:buFont typeface="+mj-lt"/>
              <a:buAutoNum type="arabicPeriod"/>
            </a:pPr>
            <a:r>
              <a:rPr lang="en-US" sz="1800" u="sng" kern="0" dirty="0">
                <a:solidFill>
                  <a:srgbClr val="000000"/>
                </a:solidFill>
                <a:effectLst/>
                <a:latin typeface="+mj-lt"/>
                <a:ea typeface="Times New Roman" panose="02020603050405020304" pitchFamily="18" charset="0"/>
                <a:cs typeface="Times New Roman" panose="02020603050405020304" pitchFamily="18" charset="0"/>
              </a:rPr>
              <a:t>Form 1 Resilience Project and Subaward Form </a:t>
            </a:r>
            <a:endParaRPr lang="en-US" sz="1800" u="sng" kern="1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95"/>
              </a:spcAft>
              <a:buFont typeface="+mj-lt"/>
              <a:buAutoNum type="alphaLcPeriod"/>
            </a:pPr>
            <a:r>
              <a:rPr lang="en-US" sz="1800" kern="0" dirty="0">
                <a:solidFill>
                  <a:srgbClr val="000000"/>
                </a:solidFill>
                <a:effectLst/>
                <a:latin typeface="+mj-lt"/>
                <a:ea typeface="Times New Roman" panose="02020603050405020304" pitchFamily="18" charset="0"/>
                <a:cs typeface="Times New Roman" panose="02020603050405020304" pitchFamily="18" charset="0"/>
              </a:rPr>
              <a:t>Do the .pdf fields that are labeled “N/A” need to be filled out by the applicant? </a:t>
            </a:r>
            <a:r>
              <a:rPr lang="en-US" sz="1800" kern="0" dirty="0">
                <a:solidFill>
                  <a:srgbClr val="0070C0"/>
                </a:solidFill>
                <a:effectLst/>
                <a:latin typeface="+mj-lt"/>
                <a:ea typeface="Times New Roman" panose="02020603050405020304" pitchFamily="18" charset="0"/>
                <a:cs typeface="Times New Roman" panose="02020603050405020304" pitchFamily="18" charset="0"/>
              </a:rPr>
              <a:t>The sections marked N/A do not need to be filled</a:t>
            </a:r>
            <a:endParaRPr lang="en-US" sz="1800" kern="100" dirty="0">
              <a:solidFill>
                <a:srgbClr val="0070C0"/>
              </a:solidFill>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95"/>
              </a:spcAft>
              <a:buFont typeface="+mj-lt"/>
              <a:buAutoNum type="alphaLcPeriod"/>
            </a:pPr>
            <a:r>
              <a:rPr lang="en-US" sz="1800" kern="0" dirty="0">
                <a:solidFill>
                  <a:srgbClr val="000000"/>
                </a:solidFill>
                <a:effectLst/>
                <a:latin typeface="+mj-lt"/>
                <a:ea typeface="Times New Roman" panose="02020603050405020304" pitchFamily="18" charset="0"/>
                <a:cs typeface="Times New Roman" panose="02020603050405020304" pitchFamily="18" charset="0"/>
              </a:rPr>
              <a:t>What do the subcontract sections mean? Would the applicant be the Sub-award or would that be for vendors/consultants that are helping with the grant proposal? </a:t>
            </a:r>
            <a:r>
              <a:rPr lang="en-US" sz="1800" kern="0" dirty="0">
                <a:solidFill>
                  <a:srgbClr val="0070C0"/>
                </a:solidFill>
                <a:effectLst/>
                <a:latin typeface="+mj-lt"/>
                <a:ea typeface="Times New Roman" panose="02020603050405020304" pitchFamily="18" charset="0"/>
                <a:cs typeface="Times New Roman" panose="02020603050405020304" pitchFamily="18" charset="0"/>
              </a:rPr>
              <a:t>Santee Cooper (behalf of SC) is the prime recipient/contract. </a:t>
            </a:r>
            <a:r>
              <a:rPr lang="en-US" sz="1800" kern="0" dirty="0">
                <a:solidFill>
                  <a:srgbClr val="0070C0"/>
                </a:solidFill>
                <a:latin typeface="+mj-lt"/>
                <a:ea typeface="Times New Roman" panose="02020603050405020304" pitchFamily="18" charset="0"/>
                <a:cs typeface="Times New Roman" panose="02020603050405020304" pitchFamily="18" charset="0"/>
              </a:rPr>
              <a:t>The terms </a:t>
            </a:r>
            <a:r>
              <a:rPr lang="en-US" sz="1800" kern="0" dirty="0">
                <a:solidFill>
                  <a:srgbClr val="0070C0"/>
                </a:solidFill>
                <a:effectLst/>
                <a:latin typeface="+mj-lt"/>
                <a:ea typeface="Times New Roman" panose="02020603050405020304" pitchFamily="18" charset="0"/>
                <a:cs typeface="Times New Roman" panose="02020603050405020304" pitchFamily="18" charset="0"/>
              </a:rPr>
              <a:t>Subcontract/Subaward refer to the applicants and awards made through the RFP application. </a:t>
            </a:r>
            <a:endParaRPr lang="en-US" sz="1800" kern="100" dirty="0">
              <a:solidFill>
                <a:srgbClr val="0070C0"/>
              </a:solidFill>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95"/>
              </a:spcAft>
              <a:buFont typeface="+mj-lt"/>
              <a:buAutoNum type="alphaLcPeriod"/>
            </a:pPr>
            <a:r>
              <a:rPr lang="en-US" sz="1800" kern="0" dirty="0">
                <a:latin typeface="+mj-lt"/>
                <a:ea typeface="Times New Roman" panose="02020603050405020304" pitchFamily="18" charset="0"/>
                <a:cs typeface="Times New Roman" panose="02020603050405020304" pitchFamily="18" charset="0"/>
              </a:rPr>
              <a:t>Number (</a:t>
            </a:r>
            <a:r>
              <a:rPr lang="en-US" sz="1800" kern="0" dirty="0">
                <a:solidFill>
                  <a:srgbClr val="000000"/>
                </a:solidFill>
                <a:effectLst/>
                <a:latin typeface="+mj-lt"/>
                <a:ea typeface="Times New Roman" panose="02020603050405020304" pitchFamily="18" charset="0"/>
                <a:cs typeface="Times New Roman" panose="02020603050405020304" pitchFamily="18" charset="0"/>
              </a:rPr>
              <a:t>iii)(A)(</a:t>
            </a:r>
            <a:r>
              <a:rPr lang="en-US" sz="1800" kern="0" dirty="0" err="1">
                <a:solidFill>
                  <a:srgbClr val="000000"/>
                </a:solidFill>
                <a:effectLst/>
                <a:latin typeface="+mj-lt"/>
                <a:ea typeface="Times New Roman" panose="02020603050405020304" pitchFamily="18" charset="0"/>
                <a:cs typeface="Times New Roman" panose="02020603050405020304" pitchFamily="18" charset="0"/>
              </a:rPr>
              <a:t>i</a:t>
            </a:r>
            <a:r>
              <a:rPr lang="en-US" sz="1800" kern="0" dirty="0">
                <a:solidFill>
                  <a:srgbClr val="000000"/>
                </a:solidFill>
                <a:effectLst/>
                <a:latin typeface="+mj-lt"/>
                <a:ea typeface="Times New Roman" panose="02020603050405020304" pitchFamily="18" charset="0"/>
                <a:cs typeface="Times New Roman" panose="02020603050405020304" pitchFamily="18" charset="0"/>
              </a:rPr>
              <a:t>). Please explain what you are looking for here. </a:t>
            </a:r>
            <a:r>
              <a:rPr lang="en-US" sz="1800" kern="0" dirty="0">
                <a:solidFill>
                  <a:srgbClr val="0070C0"/>
                </a:solidFill>
                <a:effectLst/>
                <a:latin typeface="+mj-lt"/>
                <a:ea typeface="Times New Roman" panose="02020603050405020304" pitchFamily="18" charset="0"/>
                <a:cs typeface="Times New Roman" panose="02020603050405020304" pitchFamily="18" charset="0"/>
              </a:rPr>
              <a:t>In this section identify if the applicant has submitted an application for FOA 2740, this is also known as GRIP Topic Area 1.</a:t>
            </a:r>
            <a:endParaRPr lang="en-US" sz="1800" kern="100" dirty="0">
              <a:solidFill>
                <a:srgbClr val="0070C0"/>
              </a:solidFill>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800" kern="0" dirty="0">
                <a:solidFill>
                  <a:srgbClr val="000000"/>
                </a:solidFill>
                <a:effectLst/>
                <a:latin typeface="+mj-lt"/>
                <a:ea typeface="Times New Roman" panose="02020603050405020304" pitchFamily="18" charset="0"/>
                <a:cs typeface="Times New Roman" panose="02020603050405020304" pitchFamily="18" charset="0"/>
              </a:rPr>
              <a:t>Should we use the MWh sales number from the spreadsheet in Section (iii)(A)(iv) from 2021? </a:t>
            </a:r>
            <a:endParaRPr lang="en-US" sz="1800" kern="100" dirty="0">
              <a:effectLst/>
              <a:latin typeface="+mj-lt"/>
              <a:ea typeface="Calibri" panose="020F0502020204030204" pitchFamily="34" charset="0"/>
              <a:cs typeface="Times New Roman" panose="02020603050405020304" pitchFamily="18" charset="0"/>
            </a:endParaRPr>
          </a:p>
          <a:p>
            <a:pPr marL="0" indent="0">
              <a:buNone/>
              <a:defRPr/>
            </a:pPr>
            <a:r>
              <a:rPr kumimoji="0" lang="en-US" sz="1800" b="0" i="0" u="none" strike="noStrike" kern="0" cap="none" spc="0" normalizeH="0" baseline="0" noProof="0" dirty="0">
                <a:ln>
                  <a:noFill/>
                </a:ln>
                <a:solidFill>
                  <a:srgbClr val="000000"/>
                </a:solidFill>
                <a:effectLst/>
                <a:uLnTx/>
                <a:uFillTx/>
                <a:latin typeface="+mj-lt"/>
                <a:ea typeface="Geneva" charset="-128"/>
              </a:rPr>
              <a:t>2. </a:t>
            </a:r>
            <a:r>
              <a:rPr kumimoji="0" lang="en-US" sz="1800" b="0" i="0" u="sng" strike="noStrike" kern="0" cap="none" spc="0" normalizeH="0" baseline="0" noProof="0" dirty="0">
                <a:ln>
                  <a:noFill/>
                </a:ln>
                <a:solidFill>
                  <a:srgbClr val="000000"/>
                </a:solidFill>
                <a:effectLst/>
                <a:uLnTx/>
                <a:uFillTx/>
                <a:latin typeface="+mj-lt"/>
                <a:ea typeface="Geneva" charset="-128"/>
              </a:rPr>
              <a:t>Form 3 – Environmental Questionnaire</a:t>
            </a:r>
          </a:p>
          <a:p>
            <a:pPr marL="742950" marR="0" lvl="1" indent="-285750">
              <a:lnSpc>
                <a:spcPct val="107000"/>
              </a:lnSpc>
              <a:spcBef>
                <a:spcPts val="0"/>
              </a:spcBef>
              <a:spcAft>
                <a:spcPts val="185"/>
              </a:spcAft>
              <a:buFont typeface="+mj-lt"/>
              <a:buAutoNum type="alphaLcPeriod"/>
            </a:pPr>
            <a:r>
              <a:rPr lang="en-US" sz="1800" kern="0" dirty="0">
                <a:solidFill>
                  <a:srgbClr val="000000"/>
                </a:solidFill>
                <a:effectLst/>
                <a:latin typeface="+mj-lt"/>
                <a:ea typeface="Times New Roman" panose="02020603050405020304" pitchFamily="18" charset="0"/>
                <a:cs typeface="Times New Roman" panose="02020603050405020304" pitchFamily="18" charset="0"/>
              </a:rPr>
              <a:t>Please clarify what you require for section 6.a. Atmospheric Conditions/Air Quality. </a:t>
            </a:r>
            <a:r>
              <a:rPr lang="en-US" sz="1800" kern="0" dirty="0">
                <a:solidFill>
                  <a:srgbClr val="0070C0"/>
                </a:solidFill>
                <a:effectLst/>
                <a:latin typeface="+mj-lt"/>
                <a:ea typeface="Times New Roman" panose="02020603050405020304" pitchFamily="18" charset="0"/>
                <a:cs typeface="Times New Roman" panose="02020603050405020304" pitchFamily="18" charset="0"/>
              </a:rPr>
              <a:t>Please see instructions and resources identified in Form 3. Additional information can be found </a:t>
            </a:r>
            <a:r>
              <a:rPr lang="en-US" sz="1800" u="sng" kern="0" dirty="0">
                <a:solidFill>
                  <a:schemeClr val="tx1"/>
                </a:solidFill>
                <a:effectLst/>
                <a:latin typeface="+mj-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https://www.energy.gov/nepa</a:t>
            </a:r>
            <a:endParaRPr lang="en-US" sz="1800" kern="100" dirty="0">
              <a:solidFill>
                <a:schemeClr val="tx1"/>
              </a:solidFill>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800" kern="0" dirty="0">
                <a:solidFill>
                  <a:srgbClr val="000000"/>
                </a:solidFill>
                <a:effectLst/>
                <a:latin typeface="+mj-lt"/>
                <a:ea typeface="Times New Roman" panose="02020603050405020304" pitchFamily="18" charset="0"/>
                <a:cs typeface="Times New Roman" panose="02020603050405020304" pitchFamily="18" charset="0"/>
              </a:rPr>
              <a:t>Please clarify what you require for section 9.d. </a:t>
            </a:r>
            <a:r>
              <a:rPr lang="en-US" sz="1800" kern="0" dirty="0">
                <a:solidFill>
                  <a:srgbClr val="0070C0"/>
                </a:solidFill>
                <a:effectLst/>
                <a:latin typeface="+mj-lt"/>
                <a:ea typeface="Times New Roman" panose="02020603050405020304" pitchFamily="18" charset="0"/>
                <a:cs typeface="Times New Roman" panose="02020603050405020304" pitchFamily="18" charset="0"/>
              </a:rPr>
              <a:t>Identify and describe if a “Worker Safety Program” is in place and if so, describe.</a:t>
            </a:r>
            <a:endParaRPr lang="en-US" sz="1800" kern="100" dirty="0">
              <a:solidFill>
                <a:srgbClr val="0070C0"/>
              </a:solidFill>
              <a:effectLst/>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kern="0" dirty="0">
                <a:latin typeface="+mj-lt"/>
                <a:ea typeface="Geneva" charset="0"/>
                <a:cs typeface="Geneva" charset="0"/>
              </a:rPr>
              <a:t>3. </a:t>
            </a:r>
            <a:r>
              <a:rPr lang="en-US" sz="1800" u="sng" kern="0" dirty="0">
                <a:effectLst/>
                <a:latin typeface="+mj-lt"/>
                <a:ea typeface="Times New Roman" panose="02020603050405020304" pitchFamily="18" charset="0"/>
                <a:cs typeface="Times New Roman" panose="02020603050405020304" pitchFamily="18" charset="0"/>
              </a:rPr>
              <a:t>Form 8 SF-LLL Disclosure of Lobbying Activities  </a:t>
            </a:r>
          </a:p>
          <a:p>
            <a:pPr marL="0" marR="0" indent="0">
              <a:lnSpc>
                <a:spcPct val="107000"/>
              </a:lnSpc>
              <a:spcBef>
                <a:spcPts val="0"/>
              </a:spcBef>
              <a:spcAft>
                <a:spcPts val="800"/>
              </a:spcAft>
              <a:buNone/>
            </a:pPr>
            <a:r>
              <a:rPr lang="en-US" sz="1800" kern="0" dirty="0">
                <a:latin typeface="+mj-lt"/>
                <a:ea typeface="Times New Roman" panose="02020603050405020304" pitchFamily="18" charset="0"/>
                <a:cs typeface="Times New Roman" panose="02020603050405020304" pitchFamily="18" charset="0"/>
              </a:rPr>
              <a:t>        </a:t>
            </a:r>
            <a:r>
              <a:rPr lang="en-US" sz="1800" kern="0" dirty="0">
                <a:effectLst/>
                <a:latin typeface="+mj-lt"/>
                <a:ea typeface="Times New Roman" panose="02020603050405020304" pitchFamily="18" charset="0"/>
                <a:cs typeface="Times New Roman" panose="02020603050405020304" pitchFamily="18" charset="0"/>
              </a:rPr>
              <a:t>a. Please clarify what you require for this section. </a:t>
            </a:r>
            <a:r>
              <a:rPr lang="en-US" sz="1800" kern="0" dirty="0">
                <a:solidFill>
                  <a:srgbClr val="0070C0"/>
                </a:solidFill>
                <a:effectLst/>
                <a:latin typeface="+mj-lt"/>
                <a:ea typeface="Times New Roman" panose="02020603050405020304" pitchFamily="18" charset="0"/>
                <a:cs typeface="Times New Roman" panose="02020603050405020304" pitchFamily="18" charset="0"/>
              </a:rPr>
              <a:t>Complete this form to disclose lobbying activities to ensure that non-federal funds have not been paid and will not be paid to any person for influencing or attempting to influence any of the following in connection with the application. This is only required if applicable.</a:t>
            </a:r>
            <a:endParaRPr lang="en-US" sz="1800" kern="100" dirty="0">
              <a:solidFill>
                <a:srgbClr val="0070C0"/>
              </a:solidFill>
              <a:effectLst/>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kern="0" dirty="0">
              <a:latin typeface="+mj-lt"/>
              <a:ea typeface="Geneva" charset="0"/>
              <a:cs typeface="Geneva" charset="0"/>
            </a:endParaRPr>
          </a:p>
        </p:txBody>
      </p:sp>
    </p:spTree>
    <p:extLst>
      <p:ext uri="{BB962C8B-B14F-4D97-AF65-F5344CB8AC3E}">
        <p14:creationId xmlns:p14="http://schemas.microsoft.com/office/powerpoint/2010/main" val="23120616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505-C760-54FE-10BF-7B0C06DB3509}"/>
              </a:ext>
            </a:extLst>
          </p:cNvPr>
          <p:cNvSpPr>
            <a:spLocks noGrp="1"/>
          </p:cNvSpPr>
          <p:nvPr>
            <p:ph type="title"/>
          </p:nvPr>
        </p:nvSpPr>
        <p:spPr>
          <a:xfrm>
            <a:off x="203200" y="-93482"/>
            <a:ext cx="9347200" cy="1066800"/>
          </a:xfrm>
        </p:spPr>
        <p:txBody>
          <a:bodyPr/>
          <a:lstStyle/>
          <a:p>
            <a:r>
              <a:rPr lang="en-US" dirty="0"/>
              <a:t>RFP Documents – Question &amp; Answer </a:t>
            </a:r>
            <a:r>
              <a:rPr lang="en-US" sz="2400" dirty="0"/>
              <a:t>cont.</a:t>
            </a:r>
          </a:p>
        </p:txBody>
      </p:sp>
      <p:sp>
        <p:nvSpPr>
          <p:cNvPr id="3" name="Slide Number Placeholder 2">
            <a:extLst>
              <a:ext uri="{FF2B5EF4-FFF2-40B4-BE49-F238E27FC236}">
                <a16:creationId xmlns:a16="http://schemas.microsoft.com/office/drawing/2014/main" id="{94F170CF-8B84-A0E7-CCE2-3FA9FA76DB76}"/>
              </a:ext>
            </a:extLst>
          </p:cNvPr>
          <p:cNvSpPr>
            <a:spLocks noGrp="1"/>
          </p:cNvSpPr>
          <p:nvPr>
            <p:ph type="sldNum" sz="quarter" idx="12"/>
          </p:nvPr>
        </p:nvSpPr>
        <p:spPr/>
        <p:txBody>
          <a:bodyPr/>
          <a:lstStyle/>
          <a:p>
            <a:fld id="{7E6D87CB-B739-47BA-A865-BFCBCF190D51}" type="slidenum">
              <a:rPr lang="en-US" smtClean="0"/>
              <a:t>8</a:t>
            </a:fld>
            <a:endParaRPr lang="en-US"/>
          </a:p>
        </p:txBody>
      </p:sp>
      <p:sp>
        <p:nvSpPr>
          <p:cNvPr id="4" name="Rectangle 3">
            <a:extLst>
              <a:ext uri="{FF2B5EF4-FFF2-40B4-BE49-F238E27FC236}">
                <a16:creationId xmlns:a16="http://schemas.microsoft.com/office/drawing/2014/main" id="{A0E357B7-F47F-2137-67FF-CA4159E654E6}"/>
              </a:ext>
            </a:extLst>
          </p:cNvPr>
          <p:cNvSpPr txBox="1">
            <a:spLocks/>
          </p:cNvSpPr>
          <p:nvPr/>
        </p:nvSpPr>
        <p:spPr bwMode="auto">
          <a:xfrm>
            <a:off x="203200" y="697584"/>
            <a:ext cx="11861553" cy="6160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lang="en-US" sz="2400" b="1" u="sng" kern="0" dirty="0">
                <a:latin typeface="+mj-lt"/>
                <a:ea typeface="Geneva" charset="0"/>
                <a:cs typeface="Geneva" charset="0"/>
              </a:rPr>
              <a:t>General Questions</a:t>
            </a:r>
            <a:r>
              <a:rPr lang="en-US" sz="2400" kern="0" dirty="0">
                <a:latin typeface="+mj-lt"/>
                <a:ea typeface="Geneva" charset="0"/>
                <a:cs typeface="Geneva" charset="0"/>
              </a:rPr>
              <a:t>:</a:t>
            </a:r>
          </a:p>
          <a:p>
            <a:pPr marL="342900" marR="0" lvl="0" indent="-342900">
              <a:lnSpc>
                <a:spcPct val="107000"/>
              </a:lnSpc>
              <a:spcBef>
                <a:spcPts val="0"/>
              </a:spcBef>
              <a:spcAft>
                <a:spcPts val="195"/>
              </a:spcAft>
              <a:buFont typeface="+mj-lt"/>
              <a:buAutoNum type="arabicPeriod"/>
            </a:pPr>
            <a:r>
              <a:rPr lang="en-US" sz="1800" kern="0" dirty="0">
                <a:solidFill>
                  <a:srgbClr val="000000"/>
                </a:solidFill>
                <a:effectLst/>
                <a:latin typeface="+mj-lt"/>
                <a:ea typeface="Times New Roman" panose="02020603050405020304" pitchFamily="18" charset="0"/>
                <a:cs typeface="Times New Roman" panose="02020603050405020304" pitchFamily="18" charset="0"/>
              </a:rPr>
              <a:t>To whom should the letters of community support be addressed?  </a:t>
            </a:r>
            <a:r>
              <a:rPr lang="en-US" sz="1800" kern="0" dirty="0">
                <a:solidFill>
                  <a:srgbClr val="0070C0"/>
                </a:solidFill>
                <a:latin typeface="+mj-lt"/>
                <a:ea typeface="Times New Roman" panose="02020603050405020304" pitchFamily="18" charset="0"/>
                <a:cs typeface="Times New Roman" panose="02020603050405020304" pitchFamily="18" charset="0"/>
              </a:rPr>
              <a:t>Applicants may have these letters submitted with the full RFP application packet and letters may be addressed to “To Whom It May Concern” or “Santee Cooper Grid Resilience Grant Program Administrator”.  </a:t>
            </a:r>
            <a:endParaRPr lang="en-US" sz="1800" kern="100" dirty="0">
              <a:effectLst/>
              <a:latin typeface="+mj-lt"/>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kumimoji="0" lang="en-US" sz="1800" b="0" i="0" u="none" strike="noStrike" kern="0" cap="none" spc="0" normalizeH="0" baseline="0" noProof="0" dirty="0">
              <a:ln>
                <a:noFill/>
              </a:ln>
              <a:solidFill>
                <a:srgbClr val="000000"/>
              </a:solidFill>
              <a:effectLst/>
              <a:uLnTx/>
              <a:uFillTx/>
              <a:latin typeface="+mj-lt"/>
              <a:ea typeface="Geneva" charset="-128"/>
            </a:endParaRPr>
          </a:p>
          <a:p>
            <a:pPr marL="0" marR="0" lvl="0" indent="0">
              <a:spcBef>
                <a:spcPts val="0"/>
              </a:spcBef>
              <a:spcAft>
                <a:spcPts val="0"/>
              </a:spcAft>
              <a:buNone/>
            </a:pPr>
            <a:r>
              <a:rPr kumimoji="0" lang="en-US" sz="1800" b="0" i="0" u="none" strike="noStrike" kern="0" cap="none" spc="0" normalizeH="0" baseline="0" noProof="0" dirty="0">
                <a:ln>
                  <a:noFill/>
                </a:ln>
                <a:solidFill>
                  <a:srgbClr val="000000"/>
                </a:solidFill>
                <a:effectLst/>
                <a:uLnTx/>
                <a:uFillTx/>
                <a:latin typeface="+mj-lt"/>
                <a:ea typeface="Geneva" charset="-128"/>
              </a:rPr>
              <a:t>2. </a:t>
            </a:r>
            <a:r>
              <a:rPr kumimoji="0" lang="en-US" sz="1800" b="0" i="0" strike="noStrike" kern="0" cap="none" spc="0" normalizeH="0" baseline="0" noProof="0" dirty="0">
                <a:ln>
                  <a:noFill/>
                </a:ln>
                <a:solidFill>
                  <a:srgbClr val="000000"/>
                </a:solidFill>
                <a:effectLst/>
                <a:uLnTx/>
                <a:uFillTx/>
                <a:latin typeface="+mj-lt"/>
                <a:ea typeface="Geneva" charset="-128"/>
              </a:rPr>
              <a:t>Regarding the “small entity set-aside” amount, how are applicants, including municipal entities identified as to whether they meet the “small entity” threshold? </a:t>
            </a:r>
            <a:r>
              <a:rPr lang="en-US" sz="1800" dirty="0">
                <a:solidFill>
                  <a:srgbClr val="0070C0"/>
                </a:solidFill>
                <a:effectLst/>
                <a:latin typeface="+mj-lt"/>
                <a:ea typeface="Times New Roman" panose="02020603050405020304" pitchFamily="18" charset="0"/>
              </a:rPr>
              <a:t>Entities with 4,000,000 MWh sales per year or less are considered “small entities.”  Please refer to the ALRD for additional requirements set forth by the Department of Energy.</a:t>
            </a:r>
          </a:p>
          <a:p>
            <a:pPr marL="0" marR="0" lvl="0" indent="0">
              <a:spcBef>
                <a:spcPts val="0"/>
              </a:spcBef>
              <a:spcAft>
                <a:spcPts val="0"/>
              </a:spcAft>
              <a:buNone/>
            </a:pPr>
            <a:endParaRPr lang="en-US" sz="1800" dirty="0">
              <a:solidFill>
                <a:srgbClr val="0070C0"/>
              </a:solidFill>
              <a:latin typeface="+mj-lt"/>
              <a:ea typeface="Times New Roman" panose="02020603050405020304" pitchFamily="18" charset="0"/>
            </a:endParaRPr>
          </a:p>
          <a:p>
            <a:pPr marL="0" marR="0" indent="0">
              <a:lnSpc>
                <a:spcPct val="107000"/>
              </a:lnSpc>
              <a:spcBef>
                <a:spcPts val="0"/>
              </a:spcBef>
              <a:spcAft>
                <a:spcPts val="800"/>
              </a:spcAft>
              <a:buNone/>
            </a:pPr>
            <a:r>
              <a:rPr lang="en-US" sz="1800" kern="100" dirty="0">
                <a:solidFill>
                  <a:schemeClr val="tx1"/>
                </a:solidFill>
                <a:effectLst/>
                <a:latin typeface="+mj-lt"/>
                <a:ea typeface="Calibri" panose="020F0502020204030204" pitchFamily="34" charset="0"/>
                <a:cs typeface="Times New Roman" panose="02020603050405020304" pitchFamily="18" charset="0"/>
              </a:rPr>
              <a:t>3. </a:t>
            </a:r>
            <a:r>
              <a:rPr lang="en-US" sz="1800" kern="0" dirty="0">
                <a:solidFill>
                  <a:srgbClr val="292929"/>
                </a:solidFill>
                <a:effectLst/>
                <a:latin typeface="+mj-lt"/>
                <a:ea typeface="Times New Roman" panose="02020603050405020304" pitchFamily="18" charset="0"/>
                <a:cs typeface="Calibri" panose="020F0502020204030204" pitchFamily="34" charset="0"/>
              </a:rPr>
              <a:t>What is considered a Disadvantaged Community? </a:t>
            </a:r>
            <a:r>
              <a:rPr lang="en-US" sz="1800" kern="0" dirty="0">
                <a:solidFill>
                  <a:srgbClr val="0070C0"/>
                </a:solidFill>
                <a:effectLst/>
                <a:latin typeface="+mj-lt"/>
                <a:ea typeface="Times New Roman" panose="02020603050405020304" pitchFamily="18" charset="0"/>
                <a:cs typeface="Calibri" panose="020F0502020204030204" pitchFamily="34" charset="0"/>
              </a:rPr>
              <a:t>As set forth by the Department of Energy on its general website:</a:t>
            </a:r>
            <a:endParaRPr lang="en-US" sz="1800" kern="100" dirty="0">
              <a:solidFill>
                <a:srgbClr val="0070C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solidFill>
                  <a:srgbClr val="0070C0"/>
                </a:solidFill>
                <a:effectLst/>
                <a:latin typeface="+mj-lt"/>
                <a:ea typeface="Calibri" panose="020F0502020204030204" pitchFamily="34" charset="0"/>
                <a:cs typeface="Calibri" panose="020F0502020204030204" pitchFamily="34" charset="0"/>
              </a:rPr>
              <a:t>“Justice40 directs that 40% of benefits from Covered Programs flow to “disadvantaged communities.” OMB’s Interim Implementation Guidance defines a </a:t>
            </a:r>
            <a:r>
              <a:rPr lang="en-US" sz="1800" i="1" kern="0" dirty="0">
                <a:solidFill>
                  <a:srgbClr val="0070C0"/>
                </a:solidFill>
                <a:effectLst/>
                <a:latin typeface="+mj-lt"/>
                <a:ea typeface="Calibri" panose="020F0502020204030204" pitchFamily="34" charset="0"/>
                <a:cs typeface="Calibri" panose="020F0502020204030204" pitchFamily="34" charset="0"/>
              </a:rPr>
              <a:t>community</a:t>
            </a:r>
            <a:r>
              <a:rPr lang="en-US" sz="1800" kern="0" dirty="0">
                <a:solidFill>
                  <a:srgbClr val="0070C0"/>
                </a:solidFill>
                <a:effectLst/>
                <a:latin typeface="+mj-lt"/>
                <a:ea typeface="Calibri" panose="020F0502020204030204" pitchFamily="34" charset="0"/>
                <a:cs typeface="Calibri" panose="020F0502020204030204" pitchFamily="34" charset="0"/>
              </a:rPr>
              <a:t> as either: (1) </a:t>
            </a:r>
            <a:r>
              <a:rPr lang="en-US" sz="1800" b="1" kern="0" dirty="0">
                <a:solidFill>
                  <a:srgbClr val="0070C0"/>
                </a:solidFill>
                <a:effectLst/>
                <a:latin typeface="+mj-lt"/>
                <a:ea typeface="Calibri" panose="020F0502020204030204" pitchFamily="34" charset="0"/>
                <a:cs typeface="Calibri" panose="020F0502020204030204" pitchFamily="34" charset="0"/>
              </a:rPr>
              <a:t>Geographic:</a:t>
            </a:r>
            <a:r>
              <a:rPr lang="en-US" sz="1800" kern="0" dirty="0">
                <a:solidFill>
                  <a:srgbClr val="0070C0"/>
                </a:solidFill>
                <a:effectLst/>
                <a:latin typeface="+mj-lt"/>
                <a:ea typeface="Calibri" panose="020F0502020204030204" pitchFamily="34" charset="0"/>
                <a:cs typeface="Calibri" panose="020F0502020204030204" pitchFamily="34" charset="0"/>
              </a:rPr>
              <a:t> a group of individuals living in geographic proximity (such as census tract), or (2) </a:t>
            </a:r>
            <a:r>
              <a:rPr lang="en-US" sz="1800" b="1" kern="0" dirty="0">
                <a:solidFill>
                  <a:srgbClr val="0070C0"/>
                </a:solidFill>
                <a:effectLst/>
                <a:latin typeface="+mj-lt"/>
                <a:ea typeface="Calibri" panose="020F0502020204030204" pitchFamily="34" charset="0"/>
                <a:cs typeface="Calibri" panose="020F0502020204030204" pitchFamily="34" charset="0"/>
              </a:rPr>
              <a:t>Common condition:</a:t>
            </a:r>
            <a:r>
              <a:rPr lang="en-US" sz="1800" kern="0" dirty="0">
                <a:solidFill>
                  <a:srgbClr val="0070C0"/>
                </a:solidFill>
                <a:effectLst/>
                <a:latin typeface="+mj-lt"/>
                <a:ea typeface="Calibri" panose="020F0502020204030204" pitchFamily="34" charset="0"/>
                <a:cs typeface="Calibri" panose="020F0502020204030204" pitchFamily="34" charset="0"/>
              </a:rPr>
              <a:t> a geographically dispersed set of individuals (such as migrant workers or Native Americans), where either type of group experiences common conditions. For the “geographic” definition of community, pursuant to the Interim Implementation Guidance and OMB guidance </a:t>
            </a:r>
            <a:r>
              <a:rPr lang="en-US" sz="1800" b="1" u="sng" kern="0" dirty="0">
                <a:solidFill>
                  <a:srgbClr val="127EA8"/>
                </a:solidFill>
                <a:effectLst/>
                <a:latin typeface="+mj-lt"/>
                <a:ea typeface="Calibri" panose="020F0502020204030204" pitchFamily="34" charset="0"/>
                <a:cs typeface="Calibri" panose="020F0502020204030204" pitchFamily="34" charset="0"/>
                <a:hlinkClick r:id="rId2"/>
              </a:rPr>
              <a:t>M-23-09</a:t>
            </a:r>
            <a:r>
              <a:rPr lang="en-US" sz="1800" kern="0" dirty="0">
                <a:solidFill>
                  <a:srgbClr val="292929"/>
                </a:solidFill>
                <a:effectLst/>
                <a:latin typeface="+mj-lt"/>
                <a:ea typeface="Calibri" panose="020F0502020204030204" pitchFamily="34" charset="0"/>
                <a:cs typeface="Calibri" panose="020F0502020204030204" pitchFamily="34" charset="0"/>
              </a:rPr>
              <a:t>, </a:t>
            </a:r>
            <a:r>
              <a:rPr lang="en-US" sz="1800" kern="0" dirty="0">
                <a:solidFill>
                  <a:srgbClr val="0070C0"/>
                </a:solidFill>
                <a:effectLst/>
                <a:latin typeface="+mj-lt"/>
                <a:ea typeface="Calibri" panose="020F0502020204030204" pitchFamily="34" charset="0"/>
                <a:cs typeface="Calibri" panose="020F0502020204030204" pitchFamily="34" charset="0"/>
              </a:rPr>
              <a:t>DOE recognizes as disadvantaged those census tracts identified by the White House Climate and Economic Justice Screening Tool (CEJST), which is located at </a:t>
            </a:r>
            <a:r>
              <a:rPr lang="en-US" sz="1800" b="1" u="sng" kern="0" dirty="0">
                <a:solidFill>
                  <a:srgbClr val="127EA8"/>
                </a:solidFill>
                <a:effectLst/>
                <a:latin typeface="+mj-lt"/>
                <a:ea typeface="Calibri" panose="020F0502020204030204" pitchFamily="34" charset="0"/>
                <a:cs typeface="Calibri" panose="020F0502020204030204" pitchFamily="34" charset="0"/>
                <a:hlinkClick r:id="rId3"/>
              </a:rPr>
              <a:t>https://screeningtool.geoplatform.gov/</a:t>
            </a:r>
            <a:r>
              <a:rPr lang="en-US" sz="1800" kern="0" dirty="0">
                <a:solidFill>
                  <a:srgbClr val="292929"/>
                </a:solidFill>
                <a:effectLst/>
                <a:latin typeface="+mj-lt"/>
                <a:ea typeface="Calibri" panose="020F0502020204030204" pitchFamily="34" charset="0"/>
                <a:cs typeface="Calibri" panose="020F0502020204030204" pitchFamily="34" charset="0"/>
              </a:rPr>
              <a:t>.  </a:t>
            </a:r>
            <a:r>
              <a:rPr lang="en-US" sz="1800" kern="0" dirty="0">
                <a:solidFill>
                  <a:srgbClr val="0070C0"/>
                </a:solidFill>
                <a:effectLst/>
                <a:latin typeface="+mj-lt"/>
                <a:ea typeface="Calibri" panose="020F0502020204030204" pitchFamily="34" charset="0"/>
                <a:cs typeface="Calibri" panose="020F0502020204030204" pitchFamily="34" charset="0"/>
              </a:rPr>
              <a:t>For the “common condition” definition of community, federally recognized tribal lands and U.S. territories are categorized as disadvantaged in accordance with OMB’s Interim Implementation Guidance.”</a:t>
            </a:r>
            <a:endParaRPr lang="en-US" sz="2000" kern="100" dirty="0">
              <a:solidFill>
                <a:srgbClr val="0070C0"/>
              </a:solidFill>
              <a:effectLst/>
              <a:latin typeface="+mj-lt"/>
              <a:ea typeface="Calibri" panose="020F0502020204030204" pitchFamily="34" charset="0"/>
              <a:cs typeface="Times New Roman" panose="02020603050405020304" pitchFamily="18" charset="0"/>
            </a:endParaRPr>
          </a:p>
          <a:p>
            <a:pPr marL="0" indent="0">
              <a:buNone/>
            </a:pPr>
            <a:r>
              <a:rPr lang="en-US" sz="1800" kern="0" dirty="0">
                <a:latin typeface="+mj-lt"/>
                <a:ea typeface="Geneva" charset="0"/>
                <a:cs typeface="Geneva" charset="0"/>
              </a:rPr>
              <a:t>4. Is there a minimum/maximum award amount that may be requested?  </a:t>
            </a:r>
            <a:r>
              <a:rPr lang="en-US" sz="1800" kern="0" dirty="0">
                <a:solidFill>
                  <a:srgbClr val="0070C0"/>
                </a:solidFill>
                <a:latin typeface="+mj-lt"/>
                <a:ea typeface="Geneva" charset="0"/>
                <a:cs typeface="Geneva" charset="0"/>
              </a:rPr>
              <a:t>No, the Department of Energy did not require or set standards for states to determine a minimum or maximum award amount.</a:t>
            </a:r>
          </a:p>
        </p:txBody>
      </p:sp>
    </p:spTree>
    <p:extLst>
      <p:ext uri="{BB962C8B-B14F-4D97-AF65-F5344CB8AC3E}">
        <p14:creationId xmlns:p14="http://schemas.microsoft.com/office/powerpoint/2010/main" val="25132904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C330-FE9C-2FA7-86B1-099595D8E3D7}"/>
              </a:ext>
            </a:extLst>
          </p:cNvPr>
          <p:cNvSpPr>
            <a:spLocks noGrp="1"/>
          </p:cNvSpPr>
          <p:nvPr>
            <p:ph type="title"/>
          </p:nvPr>
        </p:nvSpPr>
        <p:spPr/>
        <p:txBody>
          <a:bodyPr/>
          <a:lstStyle/>
          <a:p>
            <a:r>
              <a:rPr lang="en-US" dirty="0"/>
              <a:t>RFP Review Process</a:t>
            </a:r>
          </a:p>
        </p:txBody>
      </p:sp>
      <p:sp>
        <p:nvSpPr>
          <p:cNvPr id="3" name="Slide Number Placeholder 2">
            <a:extLst>
              <a:ext uri="{FF2B5EF4-FFF2-40B4-BE49-F238E27FC236}">
                <a16:creationId xmlns:a16="http://schemas.microsoft.com/office/drawing/2014/main" id="{7CCC3DB3-DEB6-11D2-76FE-9F430F0DB829}"/>
              </a:ext>
            </a:extLst>
          </p:cNvPr>
          <p:cNvSpPr>
            <a:spLocks noGrp="1"/>
          </p:cNvSpPr>
          <p:nvPr>
            <p:ph type="sldNum" sz="quarter" idx="12"/>
          </p:nvPr>
        </p:nvSpPr>
        <p:spPr/>
        <p:txBody>
          <a:bodyPr/>
          <a:lstStyle/>
          <a:p>
            <a:fld id="{7E6D87CB-B739-47BA-A865-BFCBCF190D51}" type="slidenum">
              <a:rPr lang="en-US" smtClean="0"/>
              <a:t>9</a:t>
            </a:fld>
            <a:endParaRPr lang="en-US"/>
          </a:p>
        </p:txBody>
      </p:sp>
      <p:sp>
        <p:nvSpPr>
          <p:cNvPr id="8" name="Content Placeholder 5">
            <a:extLst>
              <a:ext uri="{FF2B5EF4-FFF2-40B4-BE49-F238E27FC236}">
                <a16:creationId xmlns:a16="http://schemas.microsoft.com/office/drawing/2014/main" id="{A6D179C5-F20D-F784-1A69-4DEDF42DEE43}"/>
              </a:ext>
            </a:extLst>
          </p:cNvPr>
          <p:cNvSpPr txBox="1">
            <a:spLocks/>
          </p:cNvSpPr>
          <p:nvPr/>
        </p:nvSpPr>
        <p:spPr bwMode="auto">
          <a:xfrm>
            <a:off x="103876" y="824158"/>
            <a:ext cx="11505870" cy="828332"/>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Adobe Garamond Pro"/>
              </a:rPr>
              <a:t>Review consists of two steps to ensure an efficient and effective evaluation process for respondents</a:t>
            </a:r>
          </a:p>
        </p:txBody>
      </p:sp>
      <p:sp>
        <p:nvSpPr>
          <p:cNvPr id="11" name="Rectangle 10">
            <a:extLst>
              <a:ext uri="{FF2B5EF4-FFF2-40B4-BE49-F238E27FC236}">
                <a16:creationId xmlns:a16="http://schemas.microsoft.com/office/drawing/2014/main" id="{3434FAF7-4E6D-84ED-C9AA-6B44121B04EC}"/>
              </a:ext>
            </a:extLst>
          </p:cNvPr>
          <p:cNvSpPr/>
          <p:nvPr/>
        </p:nvSpPr>
        <p:spPr bwMode="auto">
          <a:xfrm>
            <a:off x="997212" y="3315389"/>
            <a:ext cx="10197575" cy="3693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a:solidFill>
                  <a:schemeClr val="bg1"/>
                </a:solidFill>
              </a:rPr>
              <a:t>STEP 2: PROPSAL EVALUATION CRITERIA</a:t>
            </a:r>
            <a:endParaRPr kumimoji="0" lang="en-US" b="1" i="0" u="none" strike="noStrike" cap="none" normalizeH="0" baseline="0">
              <a:ln>
                <a:noFill/>
              </a:ln>
              <a:solidFill>
                <a:schemeClr val="bg1"/>
              </a:solidFill>
              <a:effectLst/>
            </a:endParaRPr>
          </a:p>
        </p:txBody>
      </p:sp>
      <p:sp>
        <p:nvSpPr>
          <p:cNvPr id="14" name="Rectangle 13">
            <a:extLst>
              <a:ext uri="{FF2B5EF4-FFF2-40B4-BE49-F238E27FC236}">
                <a16:creationId xmlns:a16="http://schemas.microsoft.com/office/drawing/2014/main" id="{EAF828C4-E037-CA03-B164-4D60EF417BA8}"/>
              </a:ext>
            </a:extLst>
          </p:cNvPr>
          <p:cNvSpPr/>
          <p:nvPr/>
        </p:nvSpPr>
        <p:spPr bwMode="auto">
          <a:xfrm>
            <a:off x="997212" y="4427577"/>
            <a:ext cx="5076062" cy="369332"/>
          </a:xfrm>
          <a:prstGeom prst="rect">
            <a:avLst/>
          </a:prstGeom>
          <a:solidFill>
            <a:srgbClr val="4058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a:ln>
                  <a:noFill/>
                </a:ln>
                <a:solidFill>
                  <a:schemeClr val="bg1"/>
                </a:solidFill>
                <a:effectLst/>
              </a:rPr>
              <a:t>PROJECT RESILIENCY IMPACT (60%)</a:t>
            </a:r>
          </a:p>
        </p:txBody>
      </p:sp>
      <p:sp>
        <p:nvSpPr>
          <p:cNvPr id="15" name="Rectangle 14">
            <a:extLst>
              <a:ext uri="{FF2B5EF4-FFF2-40B4-BE49-F238E27FC236}">
                <a16:creationId xmlns:a16="http://schemas.microsoft.com/office/drawing/2014/main" id="{8B634177-26A5-F542-634F-1DFA18E5242C}"/>
              </a:ext>
            </a:extLst>
          </p:cNvPr>
          <p:cNvSpPr/>
          <p:nvPr/>
        </p:nvSpPr>
        <p:spPr bwMode="auto">
          <a:xfrm>
            <a:off x="6073274" y="4427577"/>
            <a:ext cx="5107763" cy="369332"/>
          </a:xfrm>
          <a:prstGeom prst="rect">
            <a:avLst/>
          </a:prstGeom>
          <a:solidFill>
            <a:srgbClr val="4058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a:ln>
                  <a:noFill/>
                </a:ln>
                <a:solidFill>
                  <a:schemeClr val="bg1"/>
                </a:solidFill>
                <a:effectLst/>
              </a:rPr>
              <a:t>COMMUNITY BENEFIT IMPACT (40%) </a:t>
            </a:r>
          </a:p>
        </p:txBody>
      </p:sp>
      <p:sp>
        <p:nvSpPr>
          <p:cNvPr id="17" name="Content Placeholder 5">
            <a:extLst>
              <a:ext uri="{FF2B5EF4-FFF2-40B4-BE49-F238E27FC236}">
                <a16:creationId xmlns:a16="http://schemas.microsoft.com/office/drawing/2014/main" id="{96CB3628-EC3D-C479-DF16-C27EAA63CF91}"/>
              </a:ext>
            </a:extLst>
          </p:cNvPr>
          <p:cNvSpPr txBox="1">
            <a:spLocks/>
          </p:cNvSpPr>
          <p:nvPr/>
        </p:nvSpPr>
        <p:spPr bwMode="auto">
          <a:xfrm>
            <a:off x="997212" y="3701567"/>
            <a:ext cx="1017485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800" i="0" u="none" strike="noStrike" kern="0" cap="none" spc="0" normalizeH="0" baseline="0" noProof="0" dirty="0">
                <a:ln>
                  <a:noFill/>
                </a:ln>
                <a:solidFill>
                  <a:schemeClr val="tx1"/>
                </a:solidFill>
                <a:effectLst/>
                <a:uLnTx/>
                <a:uFillTx/>
              </a:rPr>
              <a:t>Evaluate the proposed improvements of the submitted projects and proposed metrics for tracking against a weighted scoring system</a:t>
            </a:r>
          </a:p>
        </p:txBody>
      </p:sp>
      <p:graphicFrame>
        <p:nvGraphicFramePr>
          <p:cNvPr id="18" name="Content Placeholder 11">
            <a:extLst>
              <a:ext uri="{FF2B5EF4-FFF2-40B4-BE49-F238E27FC236}">
                <a16:creationId xmlns:a16="http://schemas.microsoft.com/office/drawing/2014/main" id="{9FFE5F55-3134-7765-BD8F-75107F4095C5}"/>
              </a:ext>
            </a:extLst>
          </p:cNvPr>
          <p:cNvGraphicFramePr>
            <a:graphicFrameLocks/>
          </p:cNvGraphicFramePr>
          <p:nvPr>
            <p:extLst>
              <p:ext uri="{D42A27DB-BD31-4B8C-83A1-F6EECF244321}">
                <p14:modId xmlns:p14="http://schemas.microsoft.com/office/powerpoint/2010/main" val="3153267384"/>
              </p:ext>
            </p:extLst>
          </p:nvPr>
        </p:nvGraphicFramePr>
        <p:xfrm>
          <a:off x="999392" y="4832474"/>
          <a:ext cx="10181646" cy="1493520"/>
        </p:xfrm>
        <a:graphic>
          <a:graphicData uri="http://schemas.openxmlformats.org/drawingml/2006/table">
            <a:tbl>
              <a:tblPr firstRow="1" firstCol="1" bandRow="1">
                <a:tableStyleId>{7E9639D4-E3E2-4D34-9284-5A2195B3D0D7}</a:tableStyleId>
              </a:tblPr>
              <a:tblGrid>
                <a:gridCol w="5090823">
                  <a:extLst>
                    <a:ext uri="{9D8B030D-6E8A-4147-A177-3AD203B41FA5}">
                      <a16:colId xmlns:a16="http://schemas.microsoft.com/office/drawing/2014/main" val="2673271481"/>
                    </a:ext>
                  </a:extLst>
                </a:gridCol>
                <a:gridCol w="5090823">
                  <a:extLst>
                    <a:ext uri="{9D8B030D-6E8A-4147-A177-3AD203B41FA5}">
                      <a16:colId xmlns:a16="http://schemas.microsoft.com/office/drawing/2014/main" val="1702533861"/>
                    </a:ext>
                  </a:extLst>
                </a:gridCol>
              </a:tblGrid>
              <a:tr h="1187989">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latin typeface="+mn-lt"/>
                        </a:rPr>
                        <a:t>Does the project demonstrate significant improvements to:</a:t>
                      </a:r>
                      <a:endParaRPr lang="en-US" sz="2000" b="0">
                        <a:solidFill>
                          <a:schemeClr val="tx1">
                            <a:lumMod val="95000"/>
                            <a:lumOff val="5000"/>
                          </a:schemeClr>
                        </a:solidFill>
                        <a:effectLst/>
                        <a:latin typeface="+mn-lt"/>
                      </a:endParaRP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latin typeface="+mn-lt"/>
                        </a:rPr>
                        <a:t>Reduce the number of outages due to extreme weather events</a:t>
                      </a:r>
                      <a:endParaRPr lang="en-US" sz="2000" b="0">
                        <a:solidFill>
                          <a:schemeClr val="tx1">
                            <a:lumMod val="95000"/>
                            <a:lumOff val="5000"/>
                          </a:schemeClr>
                        </a:solidFill>
                        <a:effectLst/>
                        <a:latin typeface="+mn-lt"/>
                      </a:endParaRP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latin typeface="+mn-lt"/>
                        </a:rPr>
                        <a:t>Improve the restoration times due to extreme weather events </a:t>
                      </a:r>
                      <a:endParaRPr lang="en-US" sz="2000" b="0">
                        <a:solidFill>
                          <a:schemeClr val="tx1">
                            <a:lumMod val="95000"/>
                            <a:lumOff val="5000"/>
                          </a:schemeClr>
                        </a:solidFill>
                        <a:effectLst/>
                        <a:latin typeface="+mn-lt"/>
                      </a:endParaRPr>
                    </a:p>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rPr>
                        <a:t> </a:t>
                      </a:r>
                      <a:endParaRPr lang="en-US" sz="2000" b="0">
                        <a:solidFill>
                          <a:schemeClr val="tx1">
                            <a:lumMod val="95000"/>
                            <a:lumOff val="5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1066" marR="61066"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Does the project demonstrate community benefits in any of key areas: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defRPr/>
                      </a:pPr>
                      <a:r>
                        <a:rPr lang="en-US" sz="1400" b="0" kern="1200" dirty="0">
                          <a:solidFill>
                            <a:schemeClr val="tx1"/>
                          </a:solidFill>
                          <a:effectLst/>
                          <a:latin typeface="+mn-lt"/>
                          <a:ea typeface="+mn-ea"/>
                          <a:cs typeface="+mn-cs"/>
                        </a:rPr>
                        <a:t>Community population impacted beneficially</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Community and Labor Engagement</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Workforce Continuity and Good Jobs Plan:</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Diversity, Equity, Inclusion, and Accessibility (DEIA) Plan:</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Justice40 Initiative</a:t>
                      </a:r>
                      <a:endParaRPr lang="en-US" sz="1400" b="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61066" marR="61066"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981379713"/>
                  </a:ext>
                </a:extLst>
              </a:tr>
            </a:tbl>
          </a:graphicData>
        </a:graphic>
      </p:graphicFrame>
      <p:sp>
        <p:nvSpPr>
          <p:cNvPr id="5" name="Rectangle 4">
            <a:extLst>
              <a:ext uri="{FF2B5EF4-FFF2-40B4-BE49-F238E27FC236}">
                <a16:creationId xmlns:a16="http://schemas.microsoft.com/office/drawing/2014/main" id="{45ED7BC7-B2CA-6152-3C21-B52652F5FE56}"/>
              </a:ext>
            </a:extLst>
          </p:cNvPr>
          <p:cNvSpPr/>
          <p:nvPr/>
        </p:nvSpPr>
        <p:spPr bwMode="auto">
          <a:xfrm>
            <a:off x="997212" y="1890958"/>
            <a:ext cx="10197575" cy="3693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a:solidFill>
                  <a:schemeClr val="bg1"/>
                </a:solidFill>
              </a:rPr>
              <a:t>STEP 1: SCREENING CRITERIA</a:t>
            </a:r>
            <a:endParaRPr kumimoji="0" lang="en-US" b="1" i="0" u="none" strike="noStrike" cap="none" normalizeH="0" baseline="0">
              <a:ln>
                <a:noFill/>
              </a:ln>
              <a:solidFill>
                <a:schemeClr val="bg1"/>
              </a:solidFill>
              <a:effectLst/>
            </a:endParaRPr>
          </a:p>
        </p:txBody>
      </p:sp>
      <p:grpSp>
        <p:nvGrpSpPr>
          <p:cNvPr id="22" name="Group 21">
            <a:extLst>
              <a:ext uri="{FF2B5EF4-FFF2-40B4-BE49-F238E27FC236}">
                <a16:creationId xmlns:a16="http://schemas.microsoft.com/office/drawing/2014/main" id="{6020A99F-CE58-0928-53E9-53279AC51876}"/>
              </a:ext>
            </a:extLst>
          </p:cNvPr>
          <p:cNvGrpSpPr/>
          <p:nvPr/>
        </p:nvGrpSpPr>
        <p:grpSpPr>
          <a:xfrm>
            <a:off x="1285298" y="2313742"/>
            <a:ext cx="3245057" cy="662971"/>
            <a:chOff x="953032" y="2286691"/>
            <a:chExt cx="3245057" cy="662971"/>
          </a:xfrm>
        </p:grpSpPr>
        <p:sp>
          <p:nvSpPr>
            <p:cNvPr id="13" name="TextBox 12">
              <a:extLst>
                <a:ext uri="{FF2B5EF4-FFF2-40B4-BE49-F238E27FC236}">
                  <a16:creationId xmlns:a16="http://schemas.microsoft.com/office/drawing/2014/main" id="{E434047A-60F7-3824-56AA-7BD9D3DC6D52}"/>
                </a:ext>
              </a:extLst>
            </p:cNvPr>
            <p:cNvSpPr txBox="1"/>
            <p:nvPr/>
          </p:nvSpPr>
          <p:spPr>
            <a:xfrm>
              <a:off x="1593112" y="2303331"/>
              <a:ext cx="2604977" cy="646331"/>
            </a:xfrm>
            <a:prstGeom prst="rect">
              <a:avLst/>
            </a:prstGeom>
            <a:noFill/>
          </p:spPr>
          <p:txBody>
            <a:bodyPr wrap="square" rtlCol="0">
              <a:spAutoFit/>
            </a:bodyPr>
            <a:lstStyle/>
            <a:p>
              <a:r>
                <a:rPr lang="en-US"/>
                <a:t>Is the application complete?</a:t>
              </a:r>
            </a:p>
          </p:txBody>
        </p:sp>
        <p:pic>
          <p:nvPicPr>
            <p:cNvPr id="21" name="Graphic 20" descr="Checkbox Checked with solid fill">
              <a:extLst>
                <a:ext uri="{FF2B5EF4-FFF2-40B4-BE49-F238E27FC236}">
                  <a16:creationId xmlns:a16="http://schemas.microsoft.com/office/drawing/2014/main" id="{2F0975C0-1B2C-2945-0400-DBCF4CB444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32" y="2286691"/>
              <a:ext cx="640080" cy="640080"/>
            </a:xfrm>
            <a:prstGeom prst="rect">
              <a:avLst/>
            </a:prstGeom>
          </p:spPr>
        </p:pic>
      </p:grpSp>
      <p:grpSp>
        <p:nvGrpSpPr>
          <p:cNvPr id="25" name="Group 24">
            <a:extLst>
              <a:ext uri="{FF2B5EF4-FFF2-40B4-BE49-F238E27FC236}">
                <a16:creationId xmlns:a16="http://schemas.microsoft.com/office/drawing/2014/main" id="{B57E4B75-98C2-08C4-9AB6-44826C1F4E56}"/>
              </a:ext>
            </a:extLst>
          </p:cNvPr>
          <p:cNvGrpSpPr/>
          <p:nvPr/>
        </p:nvGrpSpPr>
        <p:grpSpPr>
          <a:xfrm>
            <a:off x="4556760" y="2291886"/>
            <a:ext cx="3219184" cy="923330"/>
            <a:chOff x="4556760" y="2286691"/>
            <a:chExt cx="3219184" cy="923330"/>
          </a:xfrm>
        </p:grpSpPr>
        <p:sp>
          <p:nvSpPr>
            <p:cNvPr id="16" name="TextBox 15">
              <a:extLst>
                <a:ext uri="{FF2B5EF4-FFF2-40B4-BE49-F238E27FC236}">
                  <a16:creationId xmlns:a16="http://schemas.microsoft.com/office/drawing/2014/main" id="{A21C5C54-90DB-F4FC-3EEF-DD98B2806BD6}"/>
                </a:ext>
              </a:extLst>
            </p:cNvPr>
            <p:cNvSpPr txBox="1"/>
            <p:nvPr/>
          </p:nvSpPr>
          <p:spPr>
            <a:xfrm>
              <a:off x="5170967" y="2286691"/>
              <a:ext cx="2604977" cy="923330"/>
            </a:xfrm>
            <a:prstGeom prst="rect">
              <a:avLst/>
            </a:prstGeom>
            <a:noFill/>
          </p:spPr>
          <p:txBody>
            <a:bodyPr wrap="square" rtlCol="0">
              <a:spAutoFit/>
            </a:bodyPr>
            <a:lstStyle/>
            <a:p>
              <a:r>
                <a:rPr lang="en-US" dirty="0"/>
                <a:t>Does the response meet 1 of the 4 objectives?</a:t>
              </a:r>
            </a:p>
          </p:txBody>
        </p:sp>
        <p:pic>
          <p:nvPicPr>
            <p:cNvPr id="23" name="Graphic 22" descr="Checkbox Checked with solid fill">
              <a:extLst>
                <a:ext uri="{FF2B5EF4-FFF2-40B4-BE49-F238E27FC236}">
                  <a16:creationId xmlns:a16="http://schemas.microsoft.com/office/drawing/2014/main" id="{4B038B51-8414-2F75-9C60-24E13986B8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6760" y="2286691"/>
              <a:ext cx="640080" cy="640080"/>
            </a:xfrm>
            <a:prstGeom prst="rect">
              <a:avLst/>
            </a:prstGeom>
          </p:spPr>
        </p:pic>
      </p:grpSp>
      <p:grpSp>
        <p:nvGrpSpPr>
          <p:cNvPr id="26" name="Group 25">
            <a:extLst>
              <a:ext uri="{FF2B5EF4-FFF2-40B4-BE49-F238E27FC236}">
                <a16:creationId xmlns:a16="http://schemas.microsoft.com/office/drawing/2014/main" id="{26164807-B95A-4286-DA58-18819B5B6977}"/>
              </a:ext>
            </a:extLst>
          </p:cNvPr>
          <p:cNvGrpSpPr/>
          <p:nvPr/>
        </p:nvGrpSpPr>
        <p:grpSpPr>
          <a:xfrm>
            <a:off x="7775944" y="2301990"/>
            <a:ext cx="3194257" cy="923330"/>
            <a:chOff x="8290560" y="2804794"/>
            <a:chExt cx="3194257" cy="923330"/>
          </a:xfrm>
        </p:grpSpPr>
        <p:sp>
          <p:nvSpPr>
            <p:cNvPr id="19" name="TextBox 18">
              <a:extLst>
                <a:ext uri="{FF2B5EF4-FFF2-40B4-BE49-F238E27FC236}">
                  <a16:creationId xmlns:a16="http://schemas.microsoft.com/office/drawing/2014/main" id="{337F3F0B-4D18-E372-2853-4D28E5B261EF}"/>
                </a:ext>
              </a:extLst>
            </p:cNvPr>
            <p:cNvSpPr txBox="1"/>
            <p:nvPr/>
          </p:nvSpPr>
          <p:spPr>
            <a:xfrm>
              <a:off x="8879840" y="2804794"/>
              <a:ext cx="2604977" cy="923330"/>
            </a:xfrm>
            <a:prstGeom prst="rect">
              <a:avLst/>
            </a:prstGeom>
            <a:noFill/>
          </p:spPr>
          <p:txBody>
            <a:bodyPr wrap="square" rtlCol="0">
              <a:spAutoFit/>
            </a:bodyPr>
            <a:lstStyle/>
            <a:p>
              <a:r>
                <a:rPr lang="en-US"/>
                <a:t>Does the application meet workforce standards</a:t>
              </a:r>
            </a:p>
          </p:txBody>
        </p:sp>
        <p:pic>
          <p:nvPicPr>
            <p:cNvPr id="24" name="Graphic 23" descr="Checkbox Checked with solid fill">
              <a:extLst>
                <a:ext uri="{FF2B5EF4-FFF2-40B4-BE49-F238E27FC236}">
                  <a16:creationId xmlns:a16="http://schemas.microsoft.com/office/drawing/2014/main" id="{8E2F9E35-FDA8-89A7-E61E-F26B845E32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0560" y="2811045"/>
              <a:ext cx="640080" cy="640080"/>
            </a:xfrm>
            <a:prstGeom prst="rect">
              <a:avLst/>
            </a:prstGeom>
          </p:spPr>
        </p:pic>
      </p:grpSp>
    </p:spTree>
    <p:extLst>
      <p:ext uri="{BB962C8B-B14F-4D97-AF65-F5344CB8AC3E}">
        <p14:creationId xmlns:p14="http://schemas.microsoft.com/office/powerpoint/2010/main" val="143786627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7cO0xmfqQJaY9MzwydIrjA"/>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side Slide Blank">
  <a:themeElements>
    <a:clrScheme name="ENMAX 2">
      <a:dk1>
        <a:srgbClr val="413F42"/>
      </a:dk1>
      <a:lt1>
        <a:srgbClr val="FFFFFF"/>
      </a:lt1>
      <a:dk2>
        <a:srgbClr val="413F42"/>
      </a:dk2>
      <a:lt2>
        <a:srgbClr val="FEFFFF"/>
      </a:lt2>
      <a:accent1>
        <a:srgbClr val="006262"/>
      </a:accent1>
      <a:accent2>
        <a:srgbClr val="0E4879"/>
      </a:accent2>
      <a:accent3>
        <a:srgbClr val="7E3E49"/>
      </a:accent3>
      <a:accent4>
        <a:srgbClr val="BF5627"/>
      </a:accent4>
      <a:accent5>
        <a:srgbClr val="F3BF35"/>
      </a:accent5>
      <a:accent6>
        <a:srgbClr val="009DBA"/>
      </a:accent6>
      <a:hlink>
        <a:srgbClr val="006262"/>
      </a:hlink>
      <a:folHlink>
        <a:srgbClr val="00626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63742D-37A8-4043-A4F5-CC2D9A39CEE0}" vid="{45213DE3-9558-5E4A-8E86-9BCFA0B40463}"/>
    </a:ext>
  </a:extLst>
</a:theme>
</file>

<file path=ppt/theme/theme2.xml><?xml version="1.0" encoding="utf-8"?>
<a:theme xmlns:a="http://schemas.openxmlformats.org/drawingml/2006/main" name="2_Office Theme">
  <a:themeElements>
    <a:clrScheme name="Custom 6">
      <a:dk1>
        <a:sysClr val="windowText" lastClr="000000"/>
      </a:dk1>
      <a:lt1>
        <a:sysClr val="window" lastClr="FFFFFF"/>
      </a:lt1>
      <a:dk2>
        <a:srgbClr val="5F5F5F"/>
      </a:dk2>
      <a:lt2>
        <a:srgbClr val="E7E6E6"/>
      </a:lt2>
      <a:accent1>
        <a:srgbClr val="76A540"/>
      </a:accent1>
      <a:accent2>
        <a:srgbClr val="FDB01D"/>
      </a:accent2>
      <a:accent3>
        <a:srgbClr val="CC6600"/>
      </a:accent3>
      <a:accent4>
        <a:srgbClr val="0F5831"/>
      </a:accent4>
      <a:accent5>
        <a:srgbClr val="EFC929"/>
      </a:accent5>
      <a:accent6>
        <a:srgbClr val="A8BE5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nchor="t">
        <a:spAutoFit/>
      </a:bodyPr>
      <a:lstStyle>
        <a:defPPr algn="l">
          <a:spcAft>
            <a:spcPts val="600"/>
          </a:spcAft>
          <a:defRPr sz="1200" dirty="0" smtClean="0"/>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nteeCooperTemplate_whit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6efa689-042d-4b7e-9fa6-bd893ec7174d">
      <UserInfo>
        <DisplayName>David Durfee</DisplayName>
        <AccountId>13</AccountId>
        <AccountType/>
      </UserInfo>
      <UserInfo>
        <DisplayName>Senthilkumar Pitchai Admin</DisplayName>
        <AccountId>35</AccountId>
        <AccountType/>
      </UserInfo>
      <UserInfo>
        <DisplayName>Louie Scola</DisplayName>
        <AccountId>133</AccountId>
        <AccountType/>
      </UserInfo>
      <UserInfo>
        <DisplayName>Charlie Urrutia</DisplayName>
        <AccountId>36</AccountId>
        <AccountType/>
      </UserInfo>
      <UserInfo>
        <DisplayName>Paulo Albuquerque</DisplayName>
        <AccountId>113</AccountId>
        <AccountType/>
      </UserInfo>
      <UserInfo>
        <DisplayName>Liz Hiddemen</DisplayName>
        <AccountId>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3BE2F18EE36499F01F95F84D0BC92" ma:contentTypeVersion="15" ma:contentTypeDescription="Create a new document." ma:contentTypeScope="" ma:versionID="fa51dd6a089dc79d5e2cdd9e3eb2c6f6">
  <xsd:schema xmlns:xsd="http://www.w3.org/2001/XMLSchema" xmlns:xs="http://www.w3.org/2001/XMLSchema" xmlns:p="http://schemas.microsoft.com/office/2006/metadata/properties" xmlns:ns1="http://schemas.microsoft.com/sharepoint/v3" xmlns:ns2="e80bc516-17a2-49aa-9d8f-6bf64388ae43" xmlns:ns3="16efa689-042d-4b7e-9fa6-bd893ec7174d" xmlns:ns4="f2dd59bc-caea-42f8-b0f4-e8b04a3a7da6" targetNamespace="http://schemas.microsoft.com/office/2006/metadata/properties" ma:root="true" ma:fieldsID="6e6ac18cb5cd287b0eafd9ae3860e567" ns1:_="" ns2:_="" ns3:_="" ns4:_="">
    <xsd:import namespace="http://schemas.microsoft.com/sharepoint/v3"/>
    <xsd:import namespace="e80bc516-17a2-49aa-9d8f-6bf64388ae43"/>
    <xsd:import namespace="16efa689-042d-4b7e-9fa6-bd893ec7174d"/>
    <xsd:import namespace="f2dd59bc-caea-42f8-b0f4-e8b04a3a7d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0bc516-17a2-49aa-9d8f-6bf64388a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efa689-042d-4b7e-9fa6-bd893ec717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d59bc-caea-42f8-b0f4-e8b04a3a7da6" elementFormDefault="qualified">
    <xsd:import namespace="http://schemas.microsoft.com/office/2006/documentManagement/types"/>
    <xsd:import namespace="http://schemas.microsoft.com/office/infopath/2007/PartnerControls"/>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B8124-E5EB-4D71-ADB0-7E63BDB8F990}">
  <ds:schemaRefs>
    <ds:schemaRef ds:uri="http://schemas.microsoft.com/office/2006/documentManagement/types"/>
    <ds:schemaRef ds:uri="http://purl.org/dc/elements/1.1/"/>
    <ds:schemaRef ds:uri="http://purl.org/dc/terms/"/>
    <ds:schemaRef ds:uri="e80bc516-17a2-49aa-9d8f-6bf64388ae43"/>
    <ds:schemaRef ds:uri="http://www.w3.org/XML/1998/namespace"/>
    <ds:schemaRef ds:uri="http://schemas.microsoft.com/office/infopath/2007/PartnerControls"/>
    <ds:schemaRef ds:uri="http://schemas.openxmlformats.org/package/2006/metadata/core-properties"/>
    <ds:schemaRef ds:uri="f2dd59bc-caea-42f8-b0f4-e8b04a3a7da6"/>
    <ds:schemaRef ds:uri="16efa689-042d-4b7e-9fa6-bd893ec7174d"/>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EC3DCD1-876D-43FD-BD0C-08806448C550}">
  <ds:schemaRefs>
    <ds:schemaRef ds:uri="http://schemas.microsoft.com/sharepoint/v3/contenttype/forms"/>
  </ds:schemaRefs>
</ds:datastoreItem>
</file>

<file path=customXml/itemProps3.xml><?xml version="1.0" encoding="utf-8"?>
<ds:datastoreItem xmlns:ds="http://schemas.openxmlformats.org/officeDocument/2006/customXml" ds:itemID="{BC74ADB4-0C26-499F-9F79-E4CB3D54C551}">
  <ds:schemaRefs>
    <ds:schemaRef ds:uri="16efa689-042d-4b7e-9fa6-bd893ec7174d"/>
    <ds:schemaRef ds:uri="e80bc516-17a2-49aa-9d8f-6bf64388ae43"/>
    <ds:schemaRef ds:uri="f2dd59bc-caea-42f8-b0f4-e8b04a3a7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1892</TotalTime>
  <Words>1856</Words>
  <Application>Microsoft Office PowerPoint</Application>
  <PresentationFormat>Widescreen</PresentationFormat>
  <Paragraphs>134</Paragraphs>
  <Slides>11</Slides>
  <Notes>1</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6" baseType="lpstr">
      <vt:lpstr>Adobe Garamond Pro</vt:lpstr>
      <vt:lpstr>Arial</vt:lpstr>
      <vt:lpstr>Calibri</vt:lpstr>
      <vt:lpstr>Century Gothic</vt:lpstr>
      <vt:lpstr>Courier New</vt:lpstr>
      <vt:lpstr>Garamond</vt:lpstr>
      <vt:lpstr>Helvetica</vt:lpstr>
      <vt:lpstr>Helvetica Neue</vt:lpstr>
      <vt:lpstr>Neue Haas Grotesk Display Std 55 Roman</vt:lpstr>
      <vt:lpstr>Nunito Sans</vt:lpstr>
      <vt:lpstr>System Font Regular</vt:lpstr>
      <vt:lpstr>1_Inside Slide Blank</vt:lpstr>
      <vt:lpstr>2_Office Theme</vt:lpstr>
      <vt:lpstr>SanteeCooperTemplate_white(2)</vt:lpstr>
      <vt:lpstr>think-cell Slide</vt:lpstr>
      <vt:lpstr>South Carolina Grid Resilience Grant Program --Post-Bid Information Session  September 7, 2023</vt:lpstr>
      <vt:lpstr>Program Timeline</vt:lpstr>
      <vt:lpstr>South Carolina Grid Resilience Program</vt:lpstr>
      <vt:lpstr>South Carolina Grid Resilience Program</vt:lpstr>
      <vt:lpstr>RFP Documentation Requirements</vt:lpstr>
      <vt:lpstr>RFP Registration Requirements</vt:lpstr>
      <vt:lpstr>RFP Documents – Question &amp; Answer</vt:lpstr>
      <vt:lpstr>RFP Documents – Question &amp; Answer cont.</vt:lpstr>
      <vt:lpstr>RFP Review Process</vt:lpstr>
      <vt:lpstr>Dept. of Energy Reporting Requirements</vt:lpstr>
      <vt:lpstr>RFP and Associated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Urrutia</dc:creator>
  <cp:lastModifiedBy>Gregory Edwards</cp:lastModifiedBy>
  <cp:revision>16</cp:revision>
  <dcterms:created xsi:type="dcterms:W3CDTF">2022-10-24T13:40:56Z</dcterms:created>
  <dcterms:modified xsi:type="dcterms:W3CDTF">2023-09-07T18:57:33Z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0x01010017B3BE2F18EE36499F01F95F84D0BC92</vt:lpwstr>
  </property>
  <property fmtid="{D5CDD505-2E9C-101B-9397-08002B2CF9AE}" pid="3" name="MediaServiceImageTags">
    <vt:lpwstr/>
  </property>
</Properties>
</file>