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9" r:id="rId6"/>
  </p:sldMasterIdLst>
  <p:notesMasterIdLst>
    <p:notesMasterId r:id="rId20"/>
  </p:notesMasterIdLst>
  <p:sldIdLst>
    <p:sldId id="2147472797" r:id="rId7"/>
    <p:sldId id="2147472794" r:id="rId8"/>
    <p:sldId id="2147472798" r:id="rId9"/>
    <p:sldId id="2147472799" r:id="rId10"/>
    <p:sldId id="340" r:id="rId11"/>
    <p:sldId id="353" r:id="rId12"/>
    <p:sldId id="354" r:id="rId13"/>
    <p:sldId id="355" r:id="rId14"/>
    <p:sldId id="2147472796" r:id="rId15"/>
    <p:sldId id="2147472791" r:id="rId16"/>
    <p:sldId id="2147472795" r:id="rId17"/>
    <p:sldId id="2147472793" r:id="rId18"/>
    <p:sldId id="21474728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EF0273-1301-7461-14D1-7F3295C35601}" name="Liz Hiddemen" initials="LH" userId="S::lhiddemen@guidehouse.com::53b536c2-f4e5-42a3-9a51-71f91d3715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70B"/>
    <a:srgbClr val="405888"/>
    <a:srgbClr val="68952C"/>
    <a:srgbClr val="036479"/>
    <a:srgbClr val="ADD086"/>
    <a:srgbClr val="B4F45E"/>
    <a:srgbClr val="FAE5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5CCC1-4788-463D-BE63-E188FEA9B714}" v="1659" dt="2023-08-18T19:24:32.162"/>
    <p1510:client id="{47B8F1A7-D8B0-40B1-8DA4-EE9A66F26AE2}" v="1810" dt="2023-08-18T19:18:19.299"/>
    <p1510:client id="{E1A52EB7-24EC-462E-9A95-F977FF34EF86}" vWet="4" dt="2023-08-17T17:35:45.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7283D-6C46-437A-8099-962F8670C059}"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D1CC0-0140-488B-9714-18B6C5419722}" type="slidenum">
              <a:rPr lang="en-US" smtClean="0"/>
              <a:t>‹#›</a:t>
            </a:fld>
            <a:endParaRPr lang="en-US"/>
          </a:p>
        </p:txBody>
      </p:sp>
    </p:spTree>
    <p:extLst>
      <p:ext uri="{BB962C8B-B14F-4D97-AF65-F5344CB8AC3E}">
        <p14:creationId xmlns:p14="http://schemas.microsoft.com/office/powerpoint/2010/main" val="61064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F9654F62-5F0C-794B-9EAC-7A287AC67D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6235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F9654F62-5F0C-794B-9EAC-7A287AC67D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420439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F9654F62-5F0C-794B-9EAC-7A287AC67D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31229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F9654F62-5F0C-794B-9EAC-7A287AC67D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82614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F9654F62-5F0C-794B-9EAC-7A287AC67D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68436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D1CC0-0140-488B-9714-18B6C5419722}" type="slidenum">
              <a:rPr lang="en-US" smtClean="0"/>
              <a:t>10</a:t>
            </a:fld>
            <a:endParaRPr lang="en-US"/>
          </a:p>
        </p:txBody>
      </p:sp>
    </p:spTree>
    <p:extLst>
      <p:ext uri="{BB962C8B-B14F-4D97-AF65-F5344CB8AC3E}">
        <p14:creationId xmlns:p14="http://schemas.microsoft.com/office/powerpoint/2010/main" val="407259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Insid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Arial" panose="020B0604020202020204" pitchFamily="34" charset="0"/>
                <a:cs typeface="Arial" panose="020B0604020202020204" pitchFamily="34" charset="0"/>
              </a:rPr>
              <a:t>‹#›</a:t>
            </a:fld>
            <a:endParaRPr lang="en-US" sz="1200"/>
          </a:p>
        </p:txBody>
      </p:sp>
      <p:cxnSp>
        <p:nvCxnSpPr>
          <p:cNvPr id="12" name="Straight Connector 11">
            <a:extLst>
              <a:ext uri="{FF2B5EF4-FFF2-40B4-BE49-F238E27FC236}">
                <a16:creationId xmlns:a16="http://schemas.microsoft.com/office/drawing/2014/main" id="{4ED8E54D-F957-914E-A713-7110506F53A0}"/>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8" name="Text Placeholder 7">
            <a:extLst>
              <a:ext uri="{FF2B5EF4-FFF2-40B4-BE49-F238E27FC236}">
                <a16:creationId xmlns:a16="http://schemas.microsoft.com/office/drawing/2014/main" id="{C8B2E415-D902-994A-81CC-4FAB490953A8}"/>
              </a:ext>
            </a:extLst>
          </p:cNvPr>
          <p:cNvSpPr>
            <a:spLocks noGrp="1"/>
          </p:cNvSpPr>
          <p:nvPr>
            <p:ph type="body" sz="quarter" idx="12"/>
          </p:nvPr>
        </p:nvSpPr>
        <p:spPr>
          <a:xfrm>
            <a:off x="323852" y="1080702"/>
            <a:ext cx="11095567" cy="5146532"/>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09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6C43A3E-3684-454D-B0A2-27536DE14AB6}"/>
              </a:ext>
            </a:extLst>
          </p:cNvPr>
          <p:cNvGraphicFramePr>
            <a:graphicFrameLocks noChangeAspect="1"/>
          </p:cNvGraphicFramePr>
          <p:nvPr userDrawn="1">
            <p:custDataLst>
              <p:tags r:id="rId1"/>
            </p:custDataLst>
            <p:extLst>
              <p:ext uri="{D42A27DB-BD31-4B8C-83A1-F6EECF244321}">
                <p14:modId xmlns:p14="http://schemas.microsoft.com/office/powerpoint/2010/main" val="1162453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8" name="Object 7" hidden="1">
                        <a:extLst>
                          <a:ext uri="{FF2B5EF4-FFF2-40B4-BE49-F238E27FC236}">
                            <a16:creationId xmlns:a16="http://schemas.microsoft.com/office/drawing/2014/main" id="{D6C43A3E-3684-454D-B0A2-27536DE14A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6331" y="1463040"/>
            <a:ext cx="54864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331" y="2305050"/>
            <a:ext cx="54864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571" y="1463040"/>
            <a:ext cx="54864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571" y="2305050"/>
            <a:ext cx="548640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6331" y="6203951"/>
            <a:ext cx="2743200" cy="263525"/>
          </a:xfrm>
          <a:prstGeom prst="rect">
            <a:avLst/>
          </a:prstGeom>
        </p:spPr>
        <p:txBody>
          <a:bodyPr/>
          <a:lstStyle/>
          <a:p>
            <a:endParaRPr lang="en-US"/>
          </a:p>
        </p:txBody>
      </p:sp>
      <p:sp>
        <p:nvSpPr>
          <p:cNvPr id="10" name="Title 1"/>
          <p:cNvSpPr>
            <a:spLocks noGrp="1"/>
          </p:cNvSpPr>
          <p:nvPr>
            <p:ph type="title"/>
          </p:nvPr>
        </p:nvSpPr>
        <p:spPr>
          <a:xfrm>
            <a:off x="506331" y="476300"/>
            <a:ext cx="11216640" cy="689889"/>
          </a:xfrm>
          <a:prstGeom prst="rect">
            <a:avLst/>
          </a:prstGeom>
        </p:spPr>
        <p:txBody>
          <a:bodyPr vert="horz" lIns="0" tIns="45720" rIns="91440" bIns="45720" rtlCol="0" anchor="ctr">
            <a:normAutofit/>
          </a:bodyPr>
          <a:lstStyle>
            <a:lvl1pPr>
              <a:defRPr lang="en-US" b="1">
                <a:solidFill>
                  <a:schemeClr val="tx1">
                    <a:lumMod val="50000"/>
                    <a:lumOff val="50000"/>
                  </a:schemeClr>
                </a:solidFill>
              </a:defRPr>
            </a:lvl1pPr>
          </a:lstStyle>
          <a:p>
            <a:pPr lvl="0"/>
            <a:r>
              <a:rPr lang="en-US"/>
              <a:t>Click to edit Master title style</a:t>
            </a:r>
          </a:p>
        </p:txBody>
      </p:sp>
    </p:spTree>
    <p:extLst>
      <p:ext uri="{BB962C8B-B14F-4D97-AF65-F5344CB8AC3E}">
        <p14:creationId xmlns:p14="http://schemas.microsoft.com/office/powerpoint/2010/main" val="13593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No Sub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52777DD-3569-42F4-80A0-A0ED1DC044EE}"/>
              </a:ext>
            </a:extLst>
          </p:cNvPr>
          <p:cNvGraphicFramePr>
            <a:graphicFrameLocks noChangeAspect="1"/>
          </p:cNvGraphicFramePr>
          <p:nvPr userDrawn="1">
            <p:custDataLst>
              <p:tags r:id="rId1"/>
            </p:custDataLst>
            <p:extLst>
              <p:ext uri="{D42A27DB-BD31-4B8C-83A1-F6EECF244321}">
                <p14:modId xmlns:p14="http://schemas.microsoft.com/office/powerpoint/2010/main" val="294198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6" name="Object 5" hidden="1">
                        <a:extLst>
                          <a:ext uri="{FF2B5EF4-FFF2-40B4-BE49-F238E27FC236}">
                            <a16:creationId xmlns:a16="http://schemas.microsoft.com/office/drawing/2014/main" id="{552777DD-3569-42F4-80A0-A0ED1DC044E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457200" y="1227667"/>
            <a:ext cx="11277600" cy="4715933"/>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457200" y="468048"/>
            <a:ext cx="11277600" cy="512064"/>
          </a:xfrm>
        </p:spPr>
        <p:txBody>
          <a:bodyPr vert="horz" lIns="0" tIns="45720" rIns="91440" bIns="45720" rtlCol="0" anchor="ctr">
            <a:normAutofit/>
          </a:bodyPr>
          <a:lstStyle>
            <a:lvl1pPr>
              <a:defRPr lang="en-US" b="1" dirty="0">
                <a:solidFill>
                  <a:schemeClr val="tx1">
                    <a:lumMod val="50000"/>
                    <a:lumOff val="50000"/>
                  </a:schemeClr>
                </a:solidFill>
              </a:defRPr>
            </a:lvl1pPr>
          </a:lstStyle>
          <a:p>
            <a:pPr lvl="0"/>
            <a:r>
              <a:rPr lang="en-US"/>
              <a:t>Click to edit Master title style</a:t>
            </a:r>
          </a:p>
        </p:txBody>
      </p:sp>
    </p:spTree>
    <p:extLst>
      <p:ext uri="{BB962C8B-B14F-4D97-AF65-F5344CB8AC3E}">
        <p14:creationId xmlns:p14="http://schemas.microsoft.com/office/powerpoint/2010/main" val="412284372"/>
      </p:ext>
    </p:extLst>
  </p:cSld>
  <p:clrMapOvr>
    <a:masterClrMapping/>
  </p:clrMapOvr>
  <p:extLst>
    <p:ext uri="{DCECCB84-F9BA-43D5-87BE-67443E8EF086}">
      <p15:sldGuideLst xmlns:p15="http://schemas.microsoft.com/office/powerpoint/2012/main">
        <p15:guide id="2" orient="horz" pos="9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solidFill>
            <a:srgbClr val="93D500"/>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2502173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04">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F5DB0730-FEF7-4459-8C92-F2509C270482}"/>
              </a:ext>
              <a:ext uri="{C183D7F6-B498-43B3-948B-1728B52AA6E4}">
                <adec:decorative xmlns:adec="http://schemas.microsoft.com/office/drawing/2017/decorative" val="1"/>
              </a:ext>
            </a:extLst>
          </p:cNvPr>
          <p:cNvSpPr>
            <a:spLocks noChangeAspect="1" noEditPoints="1"/>
          </p:cNvSpPr>
          <p:nvPr userDrawn="1"/>
        </p:nvSpPr>
        <p:spPr bwMode="hidden">
          <a:xfrm>
            <a:off x="0" y="0"/>
            <a:ext cx="12192000" cy="6858000"/>
          </a:xfrm>
          <a:custGeom>
            <a:avLst/>
            <a:gdLst>
              <a:gd name="T0" fmla="*/ 6400 w 12800"/>
              <a:gd name="T1" fmla="*/ 0 h 7199"/>
              <a:gd name="T2" fmla="*/ 6400 w 12800"/>
              <a:gd name="T3" fmla="*/ 0 h 7199"/>
              <a:gd name="T4" fmla="*/ 0 w 12800"/>
              <a:gd name="T5" fmla="*/ 4799 h 7199"/>
              <a:gd name="T6" fmla="*/ 12800 w 12800"/>
              <a:gd name="T7" fmla="*/ 7199 h 7199"/>
              <a:gd name="T8" fmla="*/ 6400 w 12800"/>
              <a:gd name="T9" fmla="*/ 0 h 7199"/>
            </a:gdLst>
            <a:ahLst/>
            <a:cxnLst>
              <a:cxn ang="0">
                <a:pos x="T0" y="T1"/>
              </a:cxn>
              <a:cxn ang="0">
                <a:pos x="T2" y="T3"/>
              </a:cxn>
              <a:cxn ang="0">
                <a:pos x="T4" y="T5"/>
              </a:cxn>
              <a:cxn ang="0">
                <a:pos x="T6" y="T7"/>
              </a:cxn>
              <a:cxn ang="0">
                <a:pos x="T8" y="T9"/>
              </a:cxn>
            </a:cxnLst>
            <a:rect l="0" t="0" r="r" b="b"/>
            <a:pathLst>
              <a:path w="12800" h="7199">
                <a:moveTo>
                  <a:pt x="6400" y="0"/>
                </a:moveTo>
                <a:lnTo>
                  <a:pt x="6400" y="0"/>
                </a:lnTo>
                <a:lnTo>
                  <a:pt x="0" y="4799"/>
                </a:lnTo>
                <a:lnTo>
                  <a:pt x="12800" y="7199"/>
                </a:lnTo>
                <a:lnTo>
                  <a:pt x="6400" y="0"/>
                </a:lnTo>
                <a:close/>
              </a:path>
            </a:pathLst>
          </a:custGeom>
          <a:solidFill>
            <a:srgbClr val="93D50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2" name="Title 1">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57200" y="374648"/>
            <a:ext cx="5486400" cy="3429000"/>
          </a:xfrm>
          <a:prstGeom prst="rect">
            <a:avLst/>
          </a:prstGeom>
        </p:spPr>
        <p:txBody>
          <a:bodyPr anchor="t" anchorCtr="0">
            <a:noAutofit/>
          </a:bodyPr>
          <a:lstStyle>
            <a:lvl1pPr>
              <a:defRPr sz="4500" spc="-100" baseline="0"/>
            </a:lvl1pPr>
          </a:lstStyle>
          <a:p>
            <a:r>
              <a:rPr lang="en-US"/>
              <a:t>[Section title]</a:t>
            </a:r>
          </a:p>
        </p:txBody>
      </p:sp>
      <p:sp>
        <p:nvSpPr>
          <p:cNvPr id="7" name="Footer Placeholder 3">
            <a:extLst>
              <a:ext uri="{FF2B5EF4-FFF2-40B4-BE49-F238E27FC236}">
                <a16:creationId xmlns:a16="http://schemas.microsoft.com/office/drawing/2014/main" id="{285A07AA-3E3E-40BF-AE2E-2054A7FBE21A}"/>
              </a:ext>
            </a:extLst>
          </p:cNvPr>
          <p:cNvSpPr>
            <a:spLocks noGrp="1"/>
          </p:cNvSpPr>
          <p:nvPr>
            <p:ph type="ftr" sz="quarter" idx="3"/>
          </p:nvPr>
        </p:nvSpPr>
        <p:spPr>
          <a:xfrm>
            <a:off x="3352800" y="6243320"/>
            <a:ext cx="5486400" cy="182880"/>
          </a:xfrm>
          <a:prstGeom prst="rect">
            <a:avLst/>
          </a:prstGeom>
        </p:spPr>
        <p:txBody>
          <a:bodyPr vert="horz" wrap="none" lIns="0" tIns="0" rIns="0" bIns="0" rtlCol="0" anchor="b" anchorCtr="0"/>
          <a:lstStyle>
            <a:lvl1pPr algn="ctr">
              <a:defRPr sz="800">
                <a:solidFill>
                  <a:schemeClr val="tx1"/>
                </a:solidFill>
              </a:defRPr>
            </a:lvl1pPr>
          </a:lstStyle>
          <a:p>
            <a:r>
              <a:rPr lang="en-US"/>
              <a:t>Guidehouse Capability  &amp; Gaps Assessment | SMECO Operating Model &amp; Digital Strategy | May 2021</a:t>
            </a:r>
          </a:p>
        </p:txBody>
      </p:sp>
      <p:sp>
        <p:nvSpPr>
          <p:cNvPr id="8" name="Date Placeholder 4">
            <a:extLst>
              <a:ext uri="{FF2B5EF4-FFF2-40B4-BE49-F238E27FC236}">
                <a16:creationId xmlns:a16="http://schemas.microsoft.com/office/drawing/2014/main" id="{24904691-860E-4407-AE9E-0F04E9827DAC}"/>
              </a:ext>
            </a:extLst>
          </p:cNvPr>
          <p:cNvSpPr>
            <a:spLocks noGrp="1"/>
          </p:cNvSpPr>
          <p:nvPr>
            <p:ph type="dt" sz="half" idx="2"/>
          </p:nvPr>
        </p:nvSpPr>
        <p:spPr>
          <a:xfrm>
            <a:off x="9174482" y="6243320"/>
            <a:ext cx="2240279" cy="182880"/>
          </a:xfrm>
          <a:prstGeom prst="rect">
            <a:avLst/>
          </a:prstGeom>
        </p:spPr>
        <p:txBody>
          <a:bodyPr vert="horz" wrap="none" lIns="0" tIns="0" rIns="0" bIns="0" rtlCol="0" anchor="b" anchorCtr="0"/>
          <a:lstStyle>
            <a:lvl1pPr algn="r">
              <a:defRPr sz="8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52EFBEFD-D1C6-421C-A215-0588A4FAA963}"/>
              </a:ext>
            </a:extLst>
          </p:cNvPr>
          <p:cNvSpPr>
            <a:spLocks noGrp="1"/>
          </p:cNvSpPr>
          <p:nvPr>
            <p:ph type="sldNum" sz="quarter" idx="4"/>
          </p:nvPr>
        </p:nvSpPr>
        <p:spPr>
          <a:xfrm>
            <a:off x="11414760" y="6243320"/>
            <a:ext cx="320040" cy="182880"/>
          </a:xfrm>
          <a:prstGeom prst="rect">
            <a:avLst/>
          </a:prstGeom>
        </p:spPr>
        <p:txBody>
          <a:bodyPr vert="horz" wrap="none" lIns="0" tIns="0" rIns="0" bIns="0" rtlCol="0" anchor="b" anchorCtr="0"/>
          <a:lstStyle>
            <a:lvl1pPr algn="r">
              <a:defRPr sz="800" b="1">
                <a:solidFill>
                  <a:schemeClr val="tx1"/>
                </a:solidFill>
              </a:defRPr>
            </a:lvl1pPr>
          </a:lstStyle>
          <a:p>
            <a:fld id="{B58DE5F1-E0F9-4CCA-92B7-7A6FC4DFEE14}" type="slidenum">
              <a:rPr lang="en-US" smtClean="0"/>
              <a:pPr/>
              <a:t>‹#›</a:t>
            </a:fld>
            <a:endParaRPr lang="en-US"/>
          </a:p>
        </p:txBody>
      </p:sp>
    </p:spTree>
    <p:custDataLst>
      <p:tags r:id="rId1"/>
    </p:custDataLst>
    <p:extLst>
      <p:ext uri="{BB962C8B-B14F-4D97-AF65-F5344CB8AC3E}">
        <p14:creationId xmlns:p14="http://schemas.microsoft.com/office/powerpoint/2010/main" val="62712829"/>
      </p:ext>
    </p:extLst>
  </p:cSld>
  <p:clrMapOvr>
    <a:masterClrMapping/>
  </p:clrMapOvr>
  <p:extLst>
    <p:ext uri="{DCECCB84-F9BA-43D5-87BE-67443E8EF086}">
      <p15:sldGuideLst xmlns:p15="http://schemas.microsoft.com/office/powerpoint/2012/main">
        <p15:guide id="2" pos="39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6" descr="sc_corporate_rgb357.eps">
            <a:extLst>
              <a:ext uri="{FF2B5EF4-FFF2-40B4-BE49-F238E27FC236}">
                <a16:creationId xmlns:a16="http://schemas.microsoft.com/office/drawing/2014/main" id="{471AA6EB-7C14-2793-BBE4-F9E23322DCFC}"/>
              </a:ext>
            </a:extLst>
          </p:cNvPr>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02800" y="329883"/>
            <a:ext cx="2286000" cy="64008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Manual Input 1">
            <a:extLst>
              <a:ext uri="{FF2B5EF4-FFF2-40B4-BE49-F238E27FC236}">
                <a16:creationId xmlns:a16="http://schemas.microsoft.com/office/drawing/2014/main" id="{8546EE32-EEE1-3766-18D5-422A0AE7EA46}"/>
              </a:ext>
            </a:extLst>
          </p:cNvPr>
          <p:cNvSpPr/>
          <p:nvPr userDrawn="1"/>
        </p:nvSpPr>
        <p:spPr bwMode="auto">
          <a:xfrm rot="5400000">
            <a:off x="-354925" y="1656936"/>
            <a:ext cx="5556170" cy="4846320"/>
          </a:xfrm>
          <a:prstGeom prst="flowChartManualInpu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10242" name="Rectangle 2"/>
          <p:cNvSpPr>
            <a:spLocks noGrp="1" noChangeArrowheads="1"/>
          </p:cNvSpPr>
          <p:nvPr>
            <p:ph type="ctrTitle" hasCustomPrompt="1"/>
          </p:nvPr>
        </p:nvSpPr>
        <p:spPr>
          <a:xfrm>
            <a:off x="193040" y="2286000"/>
            <a:ext cx="3688080" cy="2540000"/>
          </a:xfrm>
        </p:spPr>
        <p:txBody>
          <a:bodyPr/>
          <a:lstStyle>
            <a:lvl1pPr algn="l">
              <a:defRPr sz="3600">
                <a:solidFill>
                  <a:schemeClr val="bg1"/>
                </a:solidFill>
                <a:latin typeface="Garamond"/>
                <a:cs typeface="Garamond"/>
              </a:defRPr>
            </a:lvl1pPr>
          </a:lstStyle>
          <a:p>
            <a:r>
              <a:rPr lang="en-US" dirty="0"/>
              <a:t>Click to edit Master title style</a:t>
            </a:r>
            <a:br>
              <a:rPr lang="en-US" dirty="0"/>
            </a:br>
            <a:r>
              <a:rPr lang="en-US" dirty="0"/>
              <a:t>(add more?)</a:t>
            </a:r>
          </a:p>
        </p:txBody>
      </p:sp>
      <p:sp>
        <p:nvSpPr>
          <p:cNvPr id="10243" name="Rectangle 3"/>
          <p:cNvSpPr>
            <a:spLocks noGrp="1" noChangeArrowheads="1"/>
          </p:cNvSpPr>
          <p:nvPr>
            <p:ph type="subTitle" idx="1"/>
          </p:nvPr>
        </p:nvSpPr>
        <p:spPr>
          <a:xfrm>
            <a:off x="203202" y="4933690"/>
            <a:ext cx="4236718" cy="1752600"/>
          </a:xfrm>
        </p:spPr>
        <p:txBody>
          <a:bodyPr/>
          <a:lstStyle>
            <a:lvl1pPr marL="0" indent="0" algn="l">
              <a:buFontTx/>
              <a:buNone/>
              <a:defRPr sz="2000" b="0"/>
            </a:lvl1pPr>
          </a:lstStyle>
          <a:p>
            <a:r>
              <a:rPr lang="en-US" dirty="0"/>
              <a:t>Click to edit Master subtitle style</a:t>
            </a:r>
          </a:p>
        </p:txBody>
      </p:sp>
      <p:sp>
        <p:nvSpPr>
          <p:cNvPr id="7" name="Date Placeholder 6">
            <a:extLst>
              <a:ext uri="{FF2B5EF4-FFF2-40B4-BE49-F238E27FC236}">
                <a16:creationId xmlns:a16="http://schemas.microsoft.com/office/drawing/2014/main" id="{9979D7BC-5C49-E30B-C744-F7EA22BACB39}"/>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7E154B2A-94C7-694E-91BF-D6550C2639A1}"/>
              </a:ext>
            </a:extLst>
          </p:cNvPr>
          <p:cNvSpPr>
            <a:spLocks noGrp="1"/>
          </p:cNvSpPr>
          <p:nvPr>
            <p:ph type="ftr" sz="quarter" idx="11"/>
          </p:nvPr>
        </p:nvSpPr>
        <p:spPr/>
        <p:txBody>
          <a:bodyPr/>
          <a:lstStyle/>
          <a:p>
            <a:r>
              <a:rPr lang="en-US"/>
              <a:t>(#)</a:t>
            </a:r>
          </a:p>
        </p:txBody>
      </p:sp>
      <p:sp>
        <p:nvSpPr>
          <p:cNvPr id="9" name="Slide Number Placeholder 8">
            <a:extLst>
              <a:ext uri="{FF2B5EF4-FFF2-40B4-BE49-F238E27FC236}">
                <a16:creationId xmlns:a16="http://schemas.microsoft.com/office/drawing/2014/main" id="{183E36FF-C63B-64B1-B0FD-033708DEF59E}"/>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1791916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a:cs typeface="Garamond"/>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8C8360C1-24A7-1118-5082-A02F07B36E3B}"/>
              </a:ext>
            </a:extLst>
          </p:cNvPr>
          <p:cNvSpPr>
            <a:spLocks noGrp="1"/>
          </p:cNvSpPr>
          <p:nvPr>
            <p:ph type="dt" sz="half" idx="10"/>
          </p:nvPr>
        </p:nvSpPr>
        <p:spPr/>
        <p:txBody>
          <a:bodyPr/>
          <a:lstStyle/>
          <a:p>
            <a:pPr>
              <a:defRPr/>
            </a:pPr>
            <a:endParaRPr lang="en-US" dirty="0">
              <a:solidFill>
                <a:srgbClr val="0A531C"/>
              </a:solidFill>
            </a:endParaRPr>
          </a:p>
        </p:txBody>
      </p:sp>
      <p:sp>
        <p:nvSpPr>
          <p:cNvPr id="14" name="Footer Placeholder 13">
            <a:extLst>
              <a:ext uri="{FF2B5EF4-FFF2-40B4-BE49-F238E27FC236}">
                <a16:creationId xmlns:a16="http://schemas.microsoft.com/office/drawing/2014/main" id="{B781EE2E-2ACD-9FBC-6CBF-F1119410CE56}"/>
              </a:ext>
            </a:extLst>
          </p:cNvPr>
          <p:cNvSpPr>
            <a:spLocks noGrp="1"/>
          </p:cNvSpPr>
          <p:nvPr>
            <p:ph type="ftr" sz="quarter" idx="11"/>
          </p:nvPr>
        </p:nvSpPr>
        <p:spPr/>
        <p:txBody>
          <a:bodyPr/>
          <a:lstStyle/>
          <a:p>
            <a:r>
              <a:rPr lang="en-US"/>
              <a:t>(#)</a:t>
            </a:r>
          </a:p>
        </p:txBody>
      </p:sp>
      <p:sp>
        <p:nvSpPr>
          <p:cNvPr id="15" name="Slide Number Placeholder 14">
            <a:extLst>
              <a:ext uri="{FF2B5EF4-FFF2-40B4-BE49-F238E27FC236}">
                <a16:creationId xmlns:a16="http://schemas.microsoft.com/office/drawing/2014/main" id="{71E351CB-B59A-1352-F695-A2FAF31EAF4B}"/>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713002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Garamond"/>
                <a:cs typeface="Garamond"/>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Date Placeholder 6">
            <a:extLst>
              <a:ext uri="{FF2B5EF4-FFF2-40B4-BE49-F238E27FC236}">
                <a16:creationId xmlns:a16="http://schemas.microsoft.com/office/drawing/2014/main" id="{AE058809-3E68-CA2C-8673-420A0C01B4D7}"/>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88EC2332-929B-5010-6E45-8086E51BA181}"/>
              </a:ext>
            </a:extLst>
          </p:cNvPr>
          <p:cNvSpPr>
            <a:spLocks noGrp="1"/>
          </p:cNvSpPr>
          <p:nvPr>
            <p:ph type="ftr" sz="quarter" idx="11"/>
          </p:nvPr>
        </p:nvSpPr>
        <p:spPr/>
        <p:txBody>
          <a:bodyPr/>
          <a:lstStyle/>
          <a:p>
            <a:r>
              <a:rPr lang="en-US"/>
              <a:t>(#)</a:t>
            </a:r>
          </a:p>
        </p:txBody>
      </p:sp>
      <p:sp>
        <p:nvSpPr>
          <p:cNvPr id="9" name="Slide Number Placeholder 8">
            <a:extLst>
              <a:ext uri="{FF2B5EF4-FFF2-40B4-BE49-F238E27FC236}">
                <a16:creationId xmlns:a16="http://schemas.microsoft.com/office/drawing/2014/main" id="{9A8E3A52-C515-965E-85A3-629ACD6038B4}"/>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214873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7" name="Date Placeholder 6">
            <a:extLst>
              <a:ext uri="{FF2B5EF4-FFF2-40B4-BE49-F238E27FC236}">
                <a16:creationId xmlns:a16="http://schemas.microsoft.com/office/drawing/2014/main" id="{F9D19115-A276-DDAC-F16C-B6597C74B142}"/>
              </a:ext>
            </a:extLst>
          </p:cNvPr>
          <p:cNvSpPr>
            <a:spLocks noGrp="1"/>
          </p:cNvSpPr>
          <p:nvPr>
            <p:ph type="dt" sz="half" idx="10"/>
          </p:nvPr>
        </p:nvSpPr>
        <p:spPr/>
        <p:txBody>
          <a:bodyPr/>
          <a:lstStyle/>
          <a:p>
            <a:pPr>
              <a:defRPr/>
            </a:pPr>
            <a:endParaRPr lang="en-US" dirty="0">
              <a:solidFill>
                <a:srgbClr val="0A531C"/>
              </a:solidFill>
            </a:endParaRPr>
          </a:p>
        </p:txBody>
      </p:sp>
      <p:sp>
        <p:nvSpPr>
          <p:cNvPr id="8" name="Footer Placeholder 7">
            <a:extLst>
              <a:ext uri="{FF2B5EF4-FFF2-40B4-BE49-F238E27FC236}">
                <a16:creationId xmlns:a16="http://schemas.microsoft.com/office/drawing/2014/main" id="{9CD636BF-3961-DCBA-8699-911656C007AD}"/>
              </a:ext>
            </a:extLst>
          </p:cNvPr>
          <p:cNvSpPr>
            <a:spLocks noGrp="1"/>
          </p:cNvSpPr>
          <p:nvPr>
            <p:ph type="ftr" sz="quarter" idx="11"/>
          </p:nvPr>
        </p:nvSpPr>
        <p:spPr/>
        <p:txBody>
          <a:bodyPr/>
          <a:lstStyle/>
          <a:p>
            <a:r>
              <a:rPr lang="en-US" dirty="0"/>
              <a:t>(#)</a:t>
            </a:r>
          </a:p>
        </p:txBody>
      </p:sp>
      <p:sp>
        <p:nvSpPr>
          <p:cNvPr id="10" name="Slide Number Placeholder 9">
            <a:extLst>
              <a:ext uri="{FF2B5EF4-FFF2-40B4-BE49-F238E27FC236}">
                <a16:creationId xmlns:a16="http://schemas.microsoft.com/office/drawing/2014/main" id="{8C57C05C-E4EF-8BEB-74ED-0E9068CC7E56}"/>
              </a:ext>
            </a:extLst>
          </p:cNvPr>
          <p:cNvSpPr>
            <a:spLocks noGrp="1"/>
          </p:cNvSpPr>
          <p:nvPr>
            <p:ph type="sldNum" sz="quarter" idx="12"/>
          </p:nvPr>
        </p:nvSpPr>
        <p:spPr/>
        <p:txBody>
          <a:bodyPr/>
          <a:lstStyle/>
          <a:p>
            <a:fld id="{7E6D87CB-B739-47BA-A865-BFCBCF190D51}" type="slidenum">
              <a:rPr lang="en-US" smtClean="0"/>
              <a:t>‹#›</a:t>
            </a:fld>
            <a:endParaRPr lang="en-US" dirty="0"/>
          </a:p>
        </p:txBody>
      </p:sp>
    </p:spTree>
    <p:extLst>
      <p:ext uri="{BB962C8B-B14F-4D97-AF65-F5344CB8AC3E}">
        <p14:creationId xmlns:p14="http://schemas.microsoft.com/office/powerpoint/2010/main" val="30328276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2" name="Date Placeholder 3">
            <a:extLst>
              <a:ext uri="{FF2B5EF4-FFF2-40B4-BE49-F238E27FC236}">
                <a16:creationId xmlns:a16="http://schemas.microsoft.com/office/drawing/2014/main" id="{0229BDC1-D52B-BA95-75D3-3318D99E5925}"/>
              </a:ext>
            </a:extLst>
          </p:cNvPr>
          <p:cNvSpPr>
            <a:spLocks noGrp="1"/>
          </p:cNvSpPr>
          <p:nvPr>
            <p:ph type="dt" sz="half" idx="10"/>
          </p:nvPr>
        </p:nvSpPr>
        <p:spPr>
          <a:xfrm>
            <a:off x="0" y="6620509"/>
            <a:ext cx="2844800" cy="233362"/>
          </a:xfrm>
          <a:prstGeom prst="rect">
            <a:avLst/>
          </a:prstGeom>
        </p:spPr>
        <p:txBody>
          <a:bodyPr/>
          <a:lstStyle>
            <a:lvl1pPr>
              <a:defRPr/>
            </a:lvl1pPr>
          </a:lstStyle>
          <a:p>
            <a:pPr>
              <a:defRPr/>
            </a:pPr>
            <a:endParaRPr lang="en-US" dirty="0">
              <a:solidFill>
                <a:srgbClr val="0A531C"/>
              </a:solidFill>
            </a:endParaRPr>
          </a:p>
        </p:txBody>
      </p:sp>
      <p:sp>
        <p:nvSpPr>
          <p:cNvPr id="7" name="Footer Placeholder 4">
            <a:extLst>
              <a:ext uri="{FF2B5EF4-FFF2-40B4-BE49-F238E27FC236}">
                <a16:creationId xmlns:a16="http://schemas.microsoft.com/office/drawing/2014/main" id="{CC4C211E-7C90-997F-43D9-48059F832FAA}"/>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Tree>
    <p:extLst>
      <p:ext uri="{BB962C8B-B14F-4D97-AF65-F5344CB8AC3E}">
        <p14:creationId xmlns:p14="http://schemas.microsoft.com/office/powerpoint/2010/main" val="24040581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03200" y="76200"/>
            <a:ext cx="9347200" cy="1066800"/>
          </a:xfrm>
        </p:spPr>
        <p:txBody>
          <a:bodyPr/>
          <a:lstStyle>
            <a:lvl1pPr>
              <a:defRPr>
                <a:latin typeface="Garamond"/>
                <a:cs typeface="Garamond"/>
              </a:defRPr>
            </a:lvl1pPr>
          </a:lstStyle>
          <a:p>
            <a:r>
              <a:rPr lang="en-US" dirty="0"/>
              <a:t>Click to edit Master title style</a:t>
            </a:r>
          </a:p>
        </p:txBody>
      </p:sp>
      <p:sp>
        <p:nvSpPr>
          <p:cNvPr id="5" name="Date Placeholder 4">
            <a:extLst>
              <a:ext uri="{FF2B5EF4-FFF2-40B4-BE49-F238E27FC236}">
                <a16:creationId xmlns:a16="http://schemas.microsoft.com/office/drawing/2014/main" id="{4B5D5A7C-E8E6-C6FB-CC3E-1A49997F593E}"/>
              </a:ext>
            </a:extLst>
          </p:cNvPr>
          <p:cNvSpPr>
            <a:spLocks noGrp="1"/>
          </p:cNvSpPr>
          <p:nvPr>
            <p:ph type="dt" sz="half" idx="10"/>
          </p:nvPr>
        </p:nvSpPr>
        <p:spPr/>
        <p:txBody>
          <a:bodyPr/>
          <a:lstStyle/>
          <a:p>
            <a:pPr>
              <a:defRPr/>
            </a:pPr>
            <a:endParaRPr lang="en-US" dirty="0">
              <a:solidFill>
                <a:srgbClr val="0A531C"/>
              </a:solidFill>
            </a:endParaRPr>
          </a:p>
        </p:txBody>
      </p:sp>
      <p:sp>
        <p:nvSpPr>
          <p:cNvPr id="7" name="Footer Placeholder 6">
            <a:extLst>
              <a:ext uri="{FF2B5EF4-FFF2-40B4-BE49-F238E27FC236}">
                <a16:creationId xmlns:a16="http://schemas.microsoft.com/office/drawing/2014/main" id="{FD7C0106-6CF1-A82F-1705-E52C3C2CC953}"/>
              </a:ext>
            </a:extLst>
          </p:cNvPr>
          <p:cNvSpPr>
            <a:spLocks noGrp="1"/>
          </p:cNvSpPr>
          <p:nvPr>
            <p:ph type="ftr" sz="quarter" idx="11"/>
          </p:nvPr>
        </p:nvSpPr>
        <p:spPr/>
        <p:txBody>
          <a:bodyPr/>
          <a:lstStyle/>
          <a:p>
            <a:r>
              <a:rPr lang="en-US"/>
              <a:t>(#)</a:t>
            </a:r>
          </a:p>
        </p:txBody>
      </p:sp>
      <p:sp>
        <p:nvSpPr>
          <p:cNvPr id="8" name="Slide Number Placeholder 7">
            <a:extLst>
              <a:ext uri="{FF2B5EF4-FFF2-40B4-BE49-F238E27FC236}">
                <a16:creationId xmlns:a16="http://schemas.microsoft.com/office/drawing/2014/main" id="{A11C21E2-3483-8EAA-5006-810617DF07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41037008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8" name="Text Placeholder 7">
            <a:extLst>
              <a:ext uri="{FF2B5EF4-FFF2-40B4-BE49-F238E27FC236}">
                <a16:creationId xmlns:a16="http://schemas.microsoft.com/office/drawing/2014/main" id="{C8B2E415-D902-994A-81CC-4FAB490953A8}"/>
              </a:ext>
            </a:extLst>
          </p:cNvPr>
          <p:cNvSpPr>
            <a:spLocks noGrp="1"/>
          </p:cNvSpPr>
          <p:nvPr>
            <p:ph type="body" sz="quarter" idx="12"/>
          </p:nvPr>
        </p:nvSpPr>
        <p:spPr>
          <a:xfrm>
            <a:off x="323852" y="2276681"/>
            <a:ext cx="11095567" cy="3950553"/>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37DAD3C-9C30-1345-81AB-F0CBBDEDC4FE}"/>
              </a:ext>
            </a:extLst>
          </p:cNvPr>
          <p:cNvSpPr/>
          <p:nvPr userDrawn="1"/>
        </p:nvSpPr>
        <p:spPr>
          <a:xfrm>
            <a:off x="0" y="1099245"/>
            <a:ext cx="12192000" cy="10081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323852" y="1098552"/>
            <a:ext cx="2372783" cy="1009649"/>
          </a:xfrm>
          <a:prstGeom prst="rect">
            <a:avLst/>
          </a:prstGeom>
        </p:spPr>
        <p:txBody>
          <a:bodyPr anchor="ctr" anchorCtr="0"/>
          <a:lstStyle>
            <a:lvl1pPr marL="0" indent="0" algn="ctr">
              <a:lnSpc>
                <a:spcPct val="100000"/>
              </a:lnSpc>
              <a:buNone/>
              <a:defRPr sz="1733" b="1">
                <a:solidFill>
                  <a:srgbClr val="7E3F49"/>
                </a:solidFill>
                <a:latin typeface="+mn-lt"/>
              </a:defRPr>
            </a:lvl1pPr>
          </a:lstStyle>
          <a:p>
            <a:pPr lvl="0"/>
            <a:r>
              <a:rPr lang="en-US"/>
              <a:t>KEY MESSAGE</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2696634" y="1098552"/>
            <a:ext cx="9046633" cy="1009649"/>
          </a:xfrm>
          <a:prstGeom prst="rect">
            <a:avLst/>
          </a:prstGeom>
        </p:spPr>
        <p:txBody>
          <a:bodyPr anchor="ctr" anchorCtr="0"/>
          <a:lstStyle>
            <a:lvl1pPr marL="0" indent="0">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7232493C-C9E2-D14A-907D-12785D0F4C7C}"/>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812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DF01B4-08FA-22CF-F85E-BF58DD633086}"/>
              </a:ext>
            </a:extLst>
          </p:cNvPr>
          <p:cNvSpPr>
            <a:spLocks noGrp="1"/>
          </p:cNvSpPr>
          <p:nvPr>
            <p:ph type="dt" sz="half" idx="10"/>
          </p:nvPr>
        </p:nvSpPr>
        <p:spPr>
          <a:xfrm>
            <a:off x="0" y="6610349"/>
            <a:ext cx="2844800" cy="237492"/>
          </a:xfrm>
          <a:prstGeom prst="rect">
            <a:avLst/>
          </a:prstGeom>
        </p:spPr>
        <p:txBody>
          <a:bodyPr/>
          <a:lstStyle>
            <a:lvl1pPr>
              <a:defRPr/>
            </a:lvl1pPr>
          </a:lstStyle>
          <a:p>
            <a:pPr>
              <a:defRPr/>
            </a:pPr>
            <a:endParaRPr lang="en-US" dirty="0">
              <a:solidFill>
                <a:srgbClr val="0A531C"/>
              </a:solidFill>
            </a:endParaRPr>
          </a:p>
        </p:txBody>
      </p:sp>
      <p:sp>
        <p:nvSpPr>
          <p:cNvPr id="3" name="Footer Placeholder 4">
            <a:extLst>
              <a:ext uri="{FF2B5EF4-FFF2-40B4-BE49-F238E27FC236}">
                <a16:creationId xmlns:a16="http://schemas.microsoft.com/office/drawing/2014/main" id="{9B307445-4C63-159B-2994-0BCDCE0C56C9}"/>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4" name="Slide Number Placeholder 3">
            <a:extLst>
              <a:ext uri="{FF2B5EF4-FFF2-40B4-BE49-F238E27FC236}">
                <a16:creationId xmlns:a16="http://schemas.microsoft.com/office/drawing/2014/main" id="{8BC7D7D0-6B7B-9E40-62F9-A2F5952C492B}"/>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25529904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39E42A-0924-1532-5509-5FB6CE5A3E55}"/>
              </a:ext>
            </a:extLst>
          </p:cNvPr>
          <p:cNvSpPr>
            <a:spLocks noGrp="1"/>
          </p:cNvSpPr>
          <p:nvPr>
            <p:ph type="dt" sz="half" idx="10"/>
          </p:nvPr>
        </p:nvSpPr>
        <p:spPr>
          <a:xfrm>
            <a:off x="0" y="6600189"/>
            <a:ext cx="2844800" cy="237492"/>
          </a:xfrm>
          <a:prstGeom prst="rect">
            <a:avLst/>
          </a:prstGeom>
        </p:spPr>
        <p:txBody>
          <a:bodyPr/>
          <a:lstStyle>
            <a:lvl1pPr>
              <a:defRPr/>
            </a:lvl1pPr>
          </a:lstStyle>
          <a:p>
            <a:pPr>
              <a:defRPr/>
            </a:pPr>
            <a:endParaRPr lang="en-US" dirty="0">
              <a:solidFill>
                <a:srgbClr val="0A531C"/>
              </a:solidFill>
            </a:endParaRPr>
          </a:p>
        </p:txBody>
      </p:sp>
      <p:sp>
        <p:nvSpPr>
          <p:cNvPr id="6" name="Footer Placeholder 4">
            <a:extLst>
              <a:ext uri="{FF2B5EF4-FFF2-40B4-BE49-F238E27FC236}">
                <a16:creationId xmlns:a16="http://schemas.microsoft.com/office/drawing/2014/main" id="{2ED42908-76B8-9217-E2B9-841FB19E5302}"/>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7" name="Slide Number Placeholder 6">
            <a:extLst>
              <a:ext uri="{FF2B5EF4-FFF2-40B4-BE49-F238E27FC236}">
                <a16:creationId xmlns:a16="http://schemas.microsoft.com/office/drawing/2014/main" id="{065E9A56-FE6D-F4B3-57F9-8DEF66341A7F}"/>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1905560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4D9717-E84B-C521-A542-1F8A695F6551}"/>
              </a:ext>
            </a:extLst>
          </p:cNvPr>
          <p:cNvSpPr>
            <a:spLocks noGrp="1"/>
          </p:cNvSpPr>
          <p:nvPr>
            <p:ph type="dt" sz="half" idx="10"/>
          </p:nvPr>
        </p:nvSpPr>
        <p:spPr>
          <a:xfrm>
            <a:off x="0" y="6610032"/>
            <a:ext cx="2844800" cy="237492"/>
          </a:xfrm>
          <a:prstGeom prst="rect">
            <a:avLst/>
          </a:prstGeom>
        </p:spPr>
        <p:txBody>
          <a:bodyPr/>
          <a:lstStyle>
            <a:lvl1pPr>
              <a:defRPr/>
            </a:lvl1pPr>
          </a:lstStyle>
          <a:p>
            <a:pPr>
              <a:defRPr/>
            </a:pPr>
            <a:endParaRPr lang="en-US" dirty="0">
              <a:solidFill>
                <a:srgbClr val="0A531C"/>
              </a:solidFill>
            </a:endParaRPr>
          </a:p>
        </p:txBody>
      </p:sp>
      <p:sp>
        <p:nvSpPr>
          <p:cNvPr id="6" name="Footer Placeholder 4">
            <a:extLst>
              <a:ext uri="{FF2B5EF4-FFF2-40B4-BE49-F238E27FC236}">
                <a16:creationId xmlns:a16="http://schemas.microsoft.com/office/drawing/2014/main" id="{DDF41AF7-85CC-4997-9BE5-BC874882C316}"/>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7" name="Slide Number Placeholder 6">
            <a:extLst>
              <a:ext uri="{FF2B5EF4-FFF2-40B4-BE49-F238E27FC236}">
                <a16:creationId xmlns:a16="http://schemas.microsoft.com/office/drawing/2014/main" id="{47A9FC56-6919-2C61-F2B5-ADBA5AB2D1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0082616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C08D8-7585-E54B-022F-B18AE93A4E19}"/>
              </a:ext>
            </a:extLst>
          </p:cNvPr>
          <p:cNvSpPr>
            <a:spLocks noGrp="1"/>
          </p:cNvSpPr>
          <p:nvPr>
            <p:ph type="dt" sz="half" idx="10"/>
          </p:nvPr>
        </p:nvSpPr>
        <p:spPr>
          <a:xfrm>
            <a:off x="0" y="6591299"/>
            <a:ext cx="2844800" cy="237492"/>
          </a:xfrm>
          <a:prstGeom prst="rect">
            <a:avLst/>
          </a:prstGeom>
        </p:spPr>
        <p:txBody>
          <a:bodyPr/>
          <a:lstStyle>
            <a:lvl1pPr>
              <a:defRPr/>
            </a:lvl1pPr>
          </a:lstStyle>
          <a:p>
            <a:pPr>
              <a:defRPr/>
            </a:pPr>
            <a:endParaRPr lang="en-US" dirty="0">
              <a:solidFill>
                <a:srgbClr val="0A531C"/>
              </a:solidFill>
            </a:endParaRPr>
          </a:p>
        </p:txBody>
      </p:sp>
      <p:sp>
        <p:nvSpPr>
          <p:cNvPr id="5" name="Footer Placeholder 4">
            <a:extLst>
              <a:ext uri="{FF2B5EF4-FFF2-40B4-BE49-F238E27FC236}">
                <a16:creationId xmlns:a16="http://schemas.microsoft.com/office/drawing/2014/main" id="{6E458E35-60A2-9156-3163-5E509225EB95}"/>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B0CB408C-B4EA-EC83-364C-9CC8B0CC269C}"/>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19798014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76201"/>
            <a:ext cx="2844800" cy="6270625"/>
          </a:xfrm>
        </p:spPr>
        <p:txBody>
          <a:bodyPr vert="eaVert"/>
          <a:lstStyle>
            <a:lvl1pPr>
              <a:defRPr>
                <a:latin typeface="Garamond"/>
                <a:cs typeface="Garamond"/>
              </a:defRPr>
            </a:lvl1pPr>
          </a:lstStyle>
          <a:p>
            <a:r>
              <a:rPr lang="en-US" dirty="0"/>
              <a:t>Click to edit Master title style</a:t>
            </a:r>
          </a:p>
        </p:txBody>
      </p:sp>
      <p:sp>
        <p:nvSpPr>
          <p:cNvPr id="3" name="Vertical Text Placeholder 2"/>
          <p:cNvSpPr>
            <a:spLocks noGrp="1"/>
          </p:cNvSpPr>
          <p:nvPr>
            <p:ph type="body" orient="vert" idx="1"/>
          </p:nvPr>
        </p:nvSpPr>
        <p:spPr>
          <a:xfrm>
            <a:off x="203200" y="76201"/>
            <a:ext cx="8331200" cy="62706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8639CF-1231-DC70-69CB-1F8C66A77BAD}"/>
              </a:ext>
            </a:extLst>
          </p:cNvPr>
          <p:cNvSpPr>
            <a:spLocks noGrp="1"/>
          </p:cNvSpPr>
          <p:nvPr>
            <p:ph type="dt" sz="half" idx="10"/>
          </p:nvPr>
        </p:nvSpPr>
        <p:spPr>
          <a:xfrm>
            <a:off x="0" y="6600188"/>
            <a:ext cx="2844800" cy="237492"/>
          </a:xfrm>
          <a:prstGeom prst="rect">
            <a:avLst/>
          </a:prstGeom>
        </p:spPr>
        <p:txBody>
          <a:bodyPr/>
          <a:lstStyle>
            <a:lvl1pPr>
              <a:defRPr/>
            </a:lvl1pPr>
          </a:lstStyle>
          <a:p>
            <a:pPr>
              <a:defRPr/>
            </a:pPr>
            <a:endParaRPr lang="en-US" dirty="0">
              <a:solidFill>
                <a:srgbClr val="0A531C"/>
              </a:solidFill>
            </a:endParaRPr>
          </a:p>
        </p:txBody>
      </p:sp>
      <p:sp>
        <p:nvSpPr>
          <p:cNvPr id="5" name="Footer Placeholder 4">
            <a:extLst>
              <a:ext uri="{FF2B5EF4-FFF2-40B4-BE49-F238E27FC236}">
                <a16:creationId xmlns:a16="http://schemas.microsoft.com/office/drawing/2014/main" id="{2BA6F80A-2A75-137B-F816-D04794E081BC}"/>
              </a:ext>
            </a:extLst>
          </p:cNvPr>
          <p:cNvSpPr>
            <a:spLocks noGrp="1"/>
          </p:cNvSpPr>
          <p:nvPr>
            <p:ph type="ftr" sz="quarter" idx="11"/>
          </p:nvPr>
        </p:nvSpPr>
        <p:spPr>
          <a:xfrm>
            <a:off x="4165600" y="6492876"/>
            <a:ext cx="3860800" cy="365125"/>
          </a:xfrm>
          <a:prstGeom prst="rect">
            <a:avLst/>
          </a:prstGeom>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4431D20E-B5DD-7A27-BB39-177A1EC8AE31}"/>
              </a:ext>
            </a:extLst>
          </p:cNvPr>
          <p:cNvSpPr>
            <a:spLocks noGrp="1"/>
          </p:cNvSpPr>
          <p:nvPr>
            <p:ph type="sldNum" sz="quarter" idx="12"/>
          </p:nvPr>
        </p:nvSpPr>
        <p:spPr/>
        <p:txBody>
          <a:bodyPr/>
          <a:lstStyle/>
          <a:p>
            <a:fld id="{7E6D87CB-B739-47BA-A865-BFCBCF190D51}" type="slidenum">
              <a:rPr lang="en-US" smtClean="0"/>
              <a:t>‹#›</a:t>
            </a:fld>
            <a:endParaRPr lang="en-US"/>
          </a:p>
        </p:txBody>
      </p:sp>
    </p:spTree>
    <p:extLst>
      <p:ext uri="{BB962C8B-B14F-4D97-AF65-F5344CB8AC3E}">
        <p14:creationId xmlns:p14="http://schemas.microsoft.com/office/powerpoint/2010/main" val="33598654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78DFC4-E31B-AE49-9316-063A0CDAB198}"/>
              </a:ext>
            </a:extLst>
          </p:cNvPr>
          <p:cNvSpPr/>
          <p:nvPr userDrawn="1"/>
        </p:nvSpPr>
        <p:spPr>
          <a:xfrm>
            <a:off x="0" y="5101189"/>
            <a:ext cx="12192000" cy="10081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79" y="372533"/>
            <a:ext cx="11419113"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323852" y="5098215"/>
            <a:ext cx="2372783" cy="1009649"/>
          </a:xfrm>
          <a:prstGeom prst="rect">
            <a:avLst/>
          </a:prstGeom>
        </p:spPr>
        <p:txBody>
          <a:bodyPr anchor="ctr" anchorCtr="0"/>
          <a:lstStyle>
            <a:lvl1pPr marL="0" indent="0" algn="ctr">
              <a:lnSpc>
                <a:spcPct val="100000"/>
              </a:lnSpc>
              <a:buNone/>
              <a:defRPr sz="1733" b="1">
                <a:solidFill>
                  <a:srgbClr val="7E3F49"/>
                </a:solidFill>
                <a:latin typeface="+mn-lt"/>
              </a:defRPr>
            </a:lvl1pPr>
          </a:lstStyle>
          <a:p>
            <a:pPr lvl="0"/>
            <a:r>
              <a:rPr lang="en-US"/>
              <a:t>KEY MESSAGE</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2696634" y="5098215"/>
            <a:ext cx="8722482" cy="1009649"/>
          </a:xfrm>
          <a:prstGeom prst="rect">
            <a:avLst/>
          </a:prstGeom>
        </p:spPr>
        <p:txBody>
          <a:bodyPr anchor="ctr" anchorCtr="0"/>
          <a:lstStyle>
            <a:lvl1pPr marL="0" indent="0">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sp>
        <p:nvSpPr>
          <p:cNvPr id="11" name="Text Placeholder 7">
            <a:extLst>
              <a:ext uri="{FF2B5EF4-FFF2-40B4-BE49-F238E27FC236}">
                <a16:creationId xmlns:a16="http://schemas.microsoft.com/office/drawing/2014/main" id="{F8BFA1AC-5FD3-664B-AEFF-9C650D67AD45}"/>
              </a:ext>
            </a:extLst>
          </p:cNvPr>
          <p:cNvSpPr>
            <a:spLocks noGrp="1"/>
          </p:cNvSpPr>
          <p:nvPr>
            <p:ph type="body" sz="quarter" idx="12"/>
          </p:nvPr>
        </p:nvSpPr>
        <p:spPr>
          <a:xfrm>
            <a:off x="323852" y="1080702"/>
            <a:ext cx="11095567" cy="4016028"/>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984A10D3-6412-C045-8F0A-283AD1264085}"/>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79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Inside Slide - Key Message Opt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294955-1952-7F43-B26E-4FDF1F5357EE}"/>
              </a:ext>
            </a:extLst>
          </p:cNvPr>
          <p:cNvSpPr/>
          <p:nvPr userDrawn="1"/>
        </p:nvSpPr>
        <p:spPr>
          <a:xfrm>
            <a:off x="8679051" y="2"/>
            <a:ext cx="2727702" cy="618245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40">
              <a:latin typeface="+mn-lt"/>
            </a:endParaRPr>
          </a:p>
        </p:txBody>
      </p:sp>
      <p:sp>
        <p:nvSpPr>
          <p:cNvPr id="10" name="Rectangle 9">
            <a:extLst>
              <a:ext uri="{FF2B5EF4-FFF2-40B4-BE49-F238E27FC236}">
                <a16:creationId xmlns:a16="http://schemas.microsoft.com/office/drawing/2014/main" id="{05465882-9367-FF4F-892C-0E1303E5DD66}"/>
              </a:ext>
            </a:extLst>
          </p:cNvPr>
          <p:cNvSpPr/>
          <p:nvPr userDrawn="1"/>
        </p:nvSpPr>
        <p:spPr>
          <a:xfrm>
            <a:off x="11419115" y="6346373"/>
            <a:ext cx="533400" cy="276999"/>
          </a:xfrm>
          <a:prstGeom prst="rect">
            <a:avLst/>
          </a:prstGeom>
        </p:spPr>
        <p:txBody>
          <a:bodyPr wrap="square" anchor="b" anchorCtr="0">
            <a:spAutoFit/>
          </a:bodyPr>
          <a:lstStyle/>
          <a:p>
            <a:pPr algn="r"/>
            <a:fld id="{2823769D-9528-6845-B6EE-928271174710}" type="slidenum">
              <a:rPr lang="en-US" sz="1200">
                <a:solidFill>
                  <a:schemeClr val="tx1">
                    <a:lumMod val="75000"/>
                    <a:lumOff val="25000"/>
                  </a:schemeClr>
                </a:solidFill>
                <a:latin typeface="+mn-lt"/>
                <a:cs typeface="Arial" panose="020B0604020202020204" pitchFamily="34" charset="0"/>
              </a:rPr>
              <a:t>‹#›</a:t>
            </a:fld>
            <a:endParaRPr lang="en-US" sz="1200">
              <a:latin typeface="+mn-lt"/>
            </a:endParaRPr>
          </a:p>
        </p:txBody>
      </p:sp>
      <p:sp>
        <p:nvSpPr>
          <p:cNvPr id="6" name="Text Placeholder 5">
            <a:extLst>
              <a:ext uri="{FF2B5EF4-FFF2-40B4-BE49-F238E27FC236}">
                <a16:creationId xmlns:a16="http://schemas.microsoft.com/office/drawing/2014/main" id="{E1CE3E16-8651-AC4B-94BB-E8611ABBA543}"/>
              </a:ext>
            </a:extLst>
          </p:cNvPr>
          <p:cNvSpPr>
            <a:spLocks noGrp="1"/>
          </p:cNvSpPr>
          <p:nvPr>
            <p:ph type="body" sz="quarter" idx="11"/>
          </p:nvPr>
        </p:nvSpPr>
        <p:spPr>
          <a:xfrm>
            <a:off x="324880" y="372533"/>
            <a:ext cx="8194816" cy="708169"/>
          </a:xfrm>
          <a:prstGeom prst="rect">
            <a:avLst/>
          </a:prstGeom>
        </p:spPr>
        <p:txBody>
          <a:bodyPr/>
          <a:lstStyle>
            <a:lvl1pPr marL="0" indent="0">
              <a:lnSpc>
                <a:spcPct val="100000"/>
              </a:lnSpc>
              <a:buNone/>
              <a:defRPr sz="3733" b="1">
                <a:solidFill>
                  <a:srgbClr val="7E3F49"/>
                </a:solidFill>
                <a:latin typeface="+mn-lt"/>
              </a:defRPr>
            </a:lvl1pPr>
            <a:lvl2pPr>
              <a:defRPr sz="3733" b="1">
                <a:solidFill>
                  <a:srgbClr val="006263"/>
                </a:solidFill>
                <a:latin typeface="Nunito Sans" pitchFamily="2" charset="77"/>
              </a:defRPr>
            </a:lvl2pPr>
            <a:lvl3pPr>
              <a:defRPr sz="3733" b="1">
                <a:solidFill>
                  <a:srgbClr val="006263"/>
                </a:solidFill>
                <a:latin typeface="Nunito Sans" pitchFamily="2" charset="77"/>
              </a:defRPr>
            </a:lvl3pPr>
            <a:lvl4pPr>
              <a:defRPr sz="3733" b="1">
                <a:solidFill>
                  <a:srgbClr val="006263"/>
                </a:solidFill>
                <a:latin typeface="Nunito Sans" pitchFamily="2" charset="77"/>
              </a:defRPr>
            </a:lvl4pPr>
            <a:lvl5pPr>
              <a:defRPr sz="3733" b="1">
                <a:solidFill>
                  <a:srgbClr val="006263"/>
                </a:solidFill>
                <a:latin typeface="Nunito Sans" pitchFamily="2" charset="77"/>
              </a:defRPr>
            </a:lvl5pPr>
          </a:lstStyle>
          <a:p>
            <a:pPr lvl="0"/>
            <a:r>
              <a:rPr lang="en-US"/>
              <a:t>Click to edit Master text styles</a:t>
            </a:r>
          </a:p>
        </p:txBody>
      </p:sp>
      <p:sp>
        <p:nvSpPr>
          <p:cNvPr id="5" name="Text Placeholder 4">
            <a:extLst>
              <a:ext uri="{FF2B5EF4-FFF2-40B4-BE49-F238E27FC236}">
                <a16:creationId xmlns:a16="http://schemas.microsoft.com/office/drawing/2014/main" id="{EB558FF5-9859-6F43-9DE7-6DD9F87C09CE}"/>
              </a:ext>
            </a:extLst>
          </p:cNvPr>
          <p:cNvSpPr>
            <a:spLocks noGrp="1"/>
          </p:cNvSpPr>
          <p:nvPr>
            <p:ph type="body" sz="quarter" idx="14"/>
          </p:nvPr>
        </p:nvSpPr>
        <p:spPr>
          <a:xfrm>
            <a:off x="8819979" y="771438"/>
            <a:ext cx="2418268" cy="5338267"/>
          </a:xfrm>
          <a:prstGeom prst="rect">
            <a:avLst/>
          </a:prstGeom>
        </p:spPr>
        <p:txBody>
          <a:bodyPr anchor="t" anchorCtr="0"/>
          <a:lstStyle>
            <a:lvl1pPr marL="0" indent="0" algn="l">
              <a:lnSpc>
                <a:spcPct val="100000"/>
              </a:lnSpc>
              <a:buNone/>
              <a:defRPr sz="1467">
                <a:solidFill>
                  <a:schemeClr val="tx1"/>
                </a:solidFill>
                <a:latin typeface="+mn-lt"/>
              </a:defRPr>
            </a:lvl1pPr>
            <a:lvl2pPr marL="457182" indent="0">
              <a:buNone/>
              <a:defRPr sz="1467">
                <a:solidFill>
                  <a:schemeClr val="tx1">
                    <a:lumMod val="75000"/>
                    <a:lumOff val="25000"/>
                  </a:schemeClr>
                </a:solidFill>
                <a:latin typeface="Nunito Sans" pitchFamily="2" charset="77"/>
              </a:defRPr>
            </a:lvl2pPr>
            <a:lvl3pPr marL="914363" indent="0">
              <a:buNone/>
              <a:defRPr sz="1467">
                <a:solidFill>
                  <a:schemeClr val="tx1">
                    <a:lumMod val="75000"/>
                    <a:lumOff val="25000"/>
                  </a:schemeClr>
                </a:solidFill>
                <a:latin typeface="Nunito Sans" pitchFamily="2" charset="77"/>
              </a:defRPr>
            </a:lvl3pPr>
            <a:lvl4pPr marL="1371545" indent="0">
              <a:buNone/>
              <a:defRPr sz="1467">
                <a:solidFill>
                  <a:schemeClr val="tx1">
                    <a:lumMod val="75000"/>
                    <a:lumOff val="25000"/>
                  </a:schemeClr>
                </a:solidFill>
                <a:latin typeface="Nunito Sans" pitchFamily="2" charset="77"/>
              </a:defRPr>
            </a:lvl4pPr>
            <a:lvl5pPr marL="1828727" indent="0">
              <a:buNone/>
              <a:defRPr sz="1467">
                <a:solidFill>
                  <a:schemeClr val="tx1">
                    <a:lumMod val="75000"/>
                    <a:lumOff val="25000"/>
                  </a:schemeClr>
                </a:solidFill>
                <a:latin typeface="Nunito Sans" pitchFamily="2" charset="77"/>
              </a:defRPr>
            </a:lvl5pPr>
          </a:lstStyle>
          <a:p>
            <a:pPr lvl="0"/>
            <a:r>
              <a:rPr lang="en-US"/>
              <a:t>Click to edit Master text styles</a:t>
            </a:r>
          </a:p>
        </p:txBody>
      </p:sp>
      <p:sp>
        <p:nvSpPr>
          <p:cNvPr id="11" name="Text Placeholder 7">
            <a:extLst>
              <a:ext uri="{FF2B5EF4-FFF2-40B4-BE49-F238E27FC236}">
                <a16:creationId xmlns:a16="http://schemas.microsoft.com/office/drawing/2014/main" id="{F8BFA1AC-5FD3-664B-AEFF-9C650D67AD45}"/>
              </a:ext>
            </a:extLst>
          </p:cNvPr>
          <p:cNvSpPr>
            <a:spLocks noGrp="1"/>
          </p:cNvSpPr>
          <p:nvPr>
            <p:ph type="body" sz="quarter" idx="12"/>
          </p:nvPr>
        </p:nvSpPr>
        <p:spPr>
          <a:xfrm>
            <a:off x="323852" y="1080701"/>
            <a:ext cx="8195844" cy="5234889"/>
          </a:xfrm>
          <a:prstGeom prst="rect">
            <a:avLst/>
          </a:prstGeom>
        </p:spPr>
        <p:txBody>
          <a:bodyPr/>
          <a:lstStyle>
            <a:lvl1pPr>
              <a:lnSpc>
                <a:spcPct val="100000"/>
              </a:lnSpc>
              <a:spcAft>
                <a:spcPts val="800"/>
              </a:spcAft>
              <a:buClr>
                <a:srgbClr val="7E3F49"/>
              </a:buClr>
              <a:defRPr>
                <a:solidFill>
                  <a:schemeClr val="tx1"/>
                </a:solidFill>
                <a:latin typeface="+mn-lt"/>
              </a:defRPr>
            </a:lvl1pPr>
            <a:lvl2pPr>
              <a:lnSpc>
                <a:spcPct val="100000"/>
              </a:lnSpc>
              <a:spcAft>
                <a:spcPts val="800"/>
              </a:spcAft>
              <a:buClr>
                <a:srgbClr val="7E3F49"/>
              </a:buClr>
              <a:defRPr>
                <a:solidFill>
                  <a:schemeClr val="tx1"/>
                </a:solidFill>
                <a:latin typeface="+mn-lt"/>
              </a:defRPr>
            </a:lvl2pPr>
            <a:lvl3pPr>
              <a:lnSpc>
                <a:spcPct val="100000"/>
              </a:lnSpc>
              <a:spcAft>
                <a:spcPts val="800"/>
              </a:spcAft>
              <a:buClr>
                <a:srgbClr val="7E3F49"/>
              </a:buClr>
              <a:defRPr>
                <a:solidFill>
                  <a:schemeClr val="tx1"/>
                </a:solidFill>
                <a:latin typeface="+mn-lt"/>
              </a:defRPr>
            </a:lvl3pPr>
            <a:lvl4pPr>
              <a:lnSpc>
                <a:spcPct val="100000"/>
              </a:lnSpc>
              <a:spcAft>
                <a:spcPts val="800"/>
              </a:spcAft>
              <a:buClr>
                <a:srgbClr val="7E3F49"/>
              </a:buClr>
              <a:defRPr>
                <a:solidFill>
                  <a:schemeClr val="tx1"/>
                </a:solidFill>
                <a:latin typeface="+mn-lt"/>
              </a:defRPr>
            </a:lvl4pPr>
            <a:lvl5pPr>
              <a:lnSpc>
                <a:spcPct val="100000"/>
              </a:lnSpc>
              <a:spcAft>
                <a:spcPts val="800"/>
              </a:spcAft>
              <a:buClr>
                <a:srgbClr val="7E3F49"/>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016B36B0-F8AB-5442-AE30-1DEA8B49BD7A}"/>
              </a:ext>
            </a:extLst>
          </p:cNvPr>
          <p:cNvSpPr>
            <a:spLocks noGrp="1"/>
          </p:cNvSpPr>
          <p:nvPr>
            <p:ph type="body" sz="quarter" idx="13" hasCustomPrompt="1"/>
          </p:nvPr>
        </p:nvSpPr>
        <p:spPr>
          <a:xfrm>
            <a:off x="8829128" y="403841"/>
            <a:ext cx="2418268" cy="301695"/>
          </a:xfrm>
          <a:prstGeom prst="rect">
            <a:avLst/>
          </a:prstGeom>
        </p:spPr>
        <p:txBody>
          <a:bodyPr anchor="ctr" anchorCtr="0"/>
          <a:lstStyle>
            <a:lvl1pPr marL="0" indent="0" algn="l">
              <a:lnSpc>
                <a:spcPct val="100000"/>
              </a:lnSpc>
              <a:buNone/>
              <a:defRPr sz="1733" b="1">
                <a:solidFill>
                  <a:srgbClr val="7E3F49"/>
                </a:solidFill>
                <a:latin typeface="+mn-lt"/>
              </a:defRPr>
            </a:lvl1pPr>
          </a:lstStyle>
          <a:p>
            <a:pPr lvl="0"/>
            <a:r>
              <a:rPr lang="en-US"/>
              <a:t>KEY MESSAGE</a:t>
            </a:r>
          </a:p>
        </p:txBody>
      </p:sp>
      <p:cxnSp>
        <p:nvCxnSpPr>
          <p:cNvPr id="9" name="Straight Connector 8">
            <a:extLst>
              <a:ext uri="{FF2B5EF4-FFF2-40B4-BE49-F238E27FC236}">
                <a16:creationId xmlns:a16="http://schemas.microsoft.com/office/drawing/2014/main" id="{F2603F80-8BF9-5541-BB90-C3442FB1FED0}"/>
              </a:ext>
            </a:extLst>
          </p:cNvPr>
          <p:cNvCxnSpPr>
            <a:cxnSpLocks/>
          </p:cNvCxnSpPr>
          <p:nvPr userDrawn="1"/>
        </p:nvCxnSpPr>
        <p:spPr>
          <a:xfrm>
            <a:off x="0" y="6484872"/>
            <a:ext cx="11419115" cy="0"/>
          </a:xfrm>
          <a:prstGeom prst="line">
            <a:avLst/>
          </a:prstGeom>
          <a:ln>
            <a:solidFill>
              <a:srgbClr val="7E3F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21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71600" y="4772025"/>
            <a:ext cx="9855200" cy="832645"/>
          </a:xfrm>
        </p:spPr>
        <p:txBody>
          <a:bodyPr anchor="t">
            <a:no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5604669"/>
            <a:ext cx="9855200" cy="862806"/>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EDF0D71E-8DCA-4CAB-B0C6-8971A2AF5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5788" y="6187093"/>
            <a:ext cx="1353312" cy="369529"/>
          </a:xfrm>
          <a:prstGeom prst="rect">
            <a:avLst/>
          </a:prstGeom>
        </p:spPr>
      </p:pic>
    </p:spTree>
    <p:extLst>
      <p:ext uri="{BB962C8B-B14F-4D97-AF65-F5344CB8AC3E}">
        <p14:creationId xmlns:p14="http://schemas.microsoft.com/office/powerpoint/2010/main" val="285265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C14B928-BBCA-4C08-8DF1-C88E496C7924}"/>
              </a:ext>
            </a:extLst>
          </p:cNvPr>
          <p:cNvGraphicFramePr>
            <a:graphicFrameLocks noChangeAspect="1"/>
          </p:cNvGraphicFramePr>
          <p:nvPr userDrawn="1">
            <p:custDataLst>
              <p:tags r:id="rId1"/>
            </p:custDataLst>
            <p:extLst>
              <p:ext uri="{D42A27DB-BD31-4B8C-83A1-F6EECF244321}">
                <p14:modId xmlns:p14="http://schemas.microsoft.com/office/powerpoint/2010/main" val="1647136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a:extLst>
                          <a:ext uri="{FF2B5EF4-FFF2-40B4-BE49-F238E27FC236}">
                            <a16:creationId xmlns:a16="http://schemas.microsoft.com/office/drawing/2014/main" id="{8C14B928-BBCA-4C08-8DF1-C88E496C79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lIns="0" tIns="45720" rIns="91440" bIns="45720" rtlCol="0" anchor="ctr">
            <a:normAutofit/>
          </a:bodyPr>
          <a:lstStyle>
            <a:lvl1pPr>
              <a:defRPr lang="en-US" b="1">
                <a:solidFill>
                  <a:schemeClr val="tx1">
                    <a:lumMod val="50000"/>
                    <a:lumOff val="50000"/>
                  </a:schemeClr>
                </a:solidFill>
              </a:defRPr>
            </a:lvl1pPr>
          </a:lstStyle>
          <a:p>
            <a:pPr lvl="0"/>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61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D63E619-1687-4662-9C31-FB06D22D499A}"/>
              </a:ext>
            </a:extLst>
          </p:cNvPr>
          <p:cNvGraphicFramePr>
            <a:graphicFrameLocks noChangeAspect="1"/>
          </p:cNvGraphicFramePr>
          <p:nvPr userDrawn="1">
            <p:custDataLst>
              <p:tags r:id="rId1"/>
            </p:custDataLst>
            <p:extLst>
              <p:ext uri="{D42A27DB-BD31-4B8C-83A1-F6EECF244321}">
                <p14:modId xmlns:p14="http://schemas.microsoft.com/office/powerpoint/2010/main" val="24943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2D63E619-1687-4662-9C31-FB06D22D49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lIns="0" tIns="45720" rIns="91440" bIns="45720" rtlCol="0" anchor="ctr">
            <a:normAutofit/>
          </a:bodyPr>
          <a:lstStyle>
            <a:lvl1pPr>
              <a:defRPr lang="en-US" b="1" noProof="0" dirty="0">
                <a:solidFill>
                  <a:schemeClr val="tx1">
                    <a:lumMod val="50000"/>
                    <a:lumOff val="50000"/>
                  </a:schemeClr>
                </a:solidFill>
              </a:defRPr>
            </a:lvl1pPr>
          </a:lstStyle>
          <a:p>
            <a:pPr lvl="0"/>
            <a:r>
              <a:rPr lang="en-US"/>
              <a:t>Click to edit Master title style</a:t>
            </a:r>
          </a:p>
        </p:txBody>
      </p:sp>
      <p:sp>
        <p:nvSpPr>
          <p:cNvPr id="3" name="Content Placeholder 2"/>
          <p:cNvSpPr>
            <a:spLocks noGrp="1"/>
          </p:cNvSpPr>
          <p:nvPr>
            <p:ph sz="half" idx="1"/>
          </p:nvPr>
        </p:nvSpPr>
        <p:spPr>
          <a:xfrm>
            <a:off x="506331" y="1463040"/>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119" y="1463040"/>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1308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0D01DA-4348-4F27-B298-2C7465986A08}"/>
              </a:ext>
            </a:extLst>
          </p:cNvPr>
          <p:cNvGraphicFramePr>
            <a:graphicFrameLocks noChangeAspect="1"/>
          </p:cNvGraphicFramePr>
          <p:nvPr userDrawn="1">
            <p:custDataLst>
              <p:tags r:id="rId1"/>
            </p:custDataLst>
            <p:extLst>
              <p:ext uri="{D42A27DB-BD31-4B8C-83A1-F6EECF244321}">
                <p14:modId xmlns:p14="http://schemas.microsoft.com/office/powerpoint/2010/main" val="91199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8" name="Object 7" hidden="1">
                        <a:extLst>
                          <a:ext uri="{FF2B5EF4-FFF2-40B4-BE49-F238E27FC236}">
                            <a16:creationId xmlns:a16="http://schemas.microsoft.com/office/drawing/2014/main" id="{7D0D01DA-4348-4F27-B298-2C7465986A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06331" y="14630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331" y="2305050"/>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571" y="146304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571" y="2305050"/>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10" name="Title 1"/>
          <p:cNvSpPr>
            <a:spLocks noGrp="1"/>
          </p:cNvSpPr>
          <p:nvPr>
            <p:ph type="title"/>
          </p:nvPr>
        </p:nvSpPr>
        <p:spPr>
          <a:xfrm>
            <a:off x="506331" y="476300"/>
            <a:ext cx="11216640" cy="689889"/>
          </a:xfrm>
        </p:spPr>
        <p:txBody>
          <a:bodyPr vert="horz"/>
          <a:lstStyle>
            <a:lvl1pPr>
              <a:defRPr b="1">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350538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75741720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3" name="Objekt 2"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6402097-021C-4462-B09F-33629797205C}"/>
              </a:ext>
            </a:extLst>
          </p:cNvPr>
          <p:cNvSpPr/>
          <p:nvPr userDrawn="1">
            <p:custDataLst>
              <p:tags r:id="rId2"/>
            </p:custDataLst>
          </p:nvPr>
        </p:nvSpPr>
        <p:spPr>
          <a:xfrm>
            <a:off x="0" y="0"/>
            <a:ext cx="211667" cy="158750"/>
          </a:xfrm>
          <a:prstGeom prst="rect">
            <a:avLst/>
          </a:prstGeom>
          <a:solidFill>
            <a:schemeClr val="bg1"/>
          </a:solidFill>
          <a:ln>
            <a:solidFill>
              <a:schemeClr val="tx1"/>
            </a:solidFill>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buFont typeface="Arial" pitchFamily="34" charset="0"/>
              <a:buNone/>
            </a:pPr>
            <a:endParaRPr lang="en-GB" sz="2600" b="1" i="0" baseline="0">
              <a:solidFill>
                <a:schemeClr val="tx1"/>
              </a:solidFill>
              <a:latin typeface="Calibri" panose="020F0502020204030204" pitchFamily="34" charset="0"/>
              <a:ea typeface="+mj-ea"/>
              <a:cs typeface="+mj-cs"/>
              <a:sym typeface="Calibri" panose="020F0502020204030204" pitchFamily="34" charset="0"/>
            </a:endParaRPr>
          </a:p>
        </p:txBody>
      </p:sp>
      <p:sp>
        <p:nvSpPr>
          <p:cNvPr id="2" name="Titel 1"/>
          <p:cNvSpPr>
            <a:spLocks noGrp="1"/>
          </p:cNvSpPr>
          <p:nvPr>
            <p:ph type="title"/>
            <p:custDataLst>
              <p:tags r:id="rId3"/>
            </p:custDataLst>
          </p:nvPr>
        </p:nvSpPr>
        <p:spPr bwMode="gray"/>
        <p:txBody>
          <a:bodyPr vert="horz" lIns="0" tIns="45720" rIns="91440" bIns="45720" rtlCol="0" anchor="ctr">
            <a:normAutofit/>
          </a:bodyPr>
          <a:lstStyle>
            <a:lvl1pPr>
              <a:defRPr lang="en-GB" b="1" noProof="0" dirty="0">
                <a:solidFill>
                  <a:schemeClr val="tx1">
                    <a:lumMod val="50000"/>
                    <a:lumOff val="50000"/>
                  </a:schemeClr>
                </a:solidFill>
              </a:defRPr>
            </a:lvl1pPr>
          </a:lstStyle>
          <a:p>
            <a:pPr lvl="0"/>
            <a:r>
              <a:rPr lang="en-GB" noProof="0"/>
              <a:t>Click to edit Master title style</a:t>
            </a:r>
          </a:p>
        </p:txBody>
      </p:sp>
      <p:sp>
        <p:nvSpPr>
          <p:cNvPr id="8" name="Fußzeilenplatzhalter 4"/>
          <p:cNvSpPr>
            <a:spLocks noGrp="1"/>
          </p:cNvSpPr>
          <p:nvPr>
            <p:ph type="ftr" sz="quarter" idx="3"/>
          </p:nvPr>
        </p:nvSpPr>
        <p:spPr bwMode="gray">
          <a:xfrm>
            <a:off x="3168523" y="6452442"/>
            <a:ext cx="7632000" cy="153888"/>
          </a:xfrm>
          <a:prstGeom prst="rect">
            <a:avLst/>
          </a:prstGeom>
        </p:spPr>
        <p:txBody>
          <a:bodyPr vert="horz" wrap="square" lIns="0" tIns="0" rIns="0" bIns="0" rtlCol="0" anchor="ctr">
            <a:spAutoFit/>
          </a:bodyPr>
          <a:lstStyle>
            <a:lvl1pPr algn="r">
              <a:defRPr sz="1000" b="0">
                <a:solidFill>
                  <a:schemeClr val="tx1"/>
                </a:solidFill>
              </a:defRPr>
            </a:lvl1pPr>
          </a:lstStyle>
          <a:p>
            <a:endParaRPr lang="en-GB"/>
          </a:p>
        </p:txBody>
      </p:sp>
    </p:spTree>
    <p:extLst>
      <p:ext uri="{BB962C8B-B14F-4D97-AF65-F5344CB8AC3E}">
        <p14:creationId xmlns:p14="http://schemas.microsoft.com/office/powerpoint/2010/main" val="2581544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1.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BCA5B-B2E3-208B-999F-84FB07F76AF7}"/>
              </a:ext>
            </a:extLst>
          </p:cNvPr>
          <p:cNvSpPr txBox="1"/>
          <p:nvPr>
            <p:extLst>
              <p:ext uri="{1162E1C5-73C7-4A58-AE30-91384D911F3F}">
                <p184:classification xmlns:p184="http://schemas.microsoft.com/office/powerpoint/2018/4/main" val="ftr"/>
              </p:ext>
            </p:extLst>
          </p:nvPr>
        </p:nvSpPr>
        <p:spPr>
          <a:xfrm>
            <a:off x="5422900" y="6705600"/>
            <a:ext cx="13747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ENMAX: Internal Use Only</a:t>
            </a:r>
          </a:p>
        </p:txBody>
      </p:sp>
    </p:spTree>
    <p:extLst>
      <p:ext uri="{BB962C8B-B14F-4D97-AF65-F5344CB8AC3E}">
        <p14:creationId xmlns:p14="http://schemas.microsoft.com/office/powerpoint/2010/main" val="1115906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4563951-4AAF-49B3-AF3D-7FE26E02C619}"/>
              </a:ext>
            </a:extLst>
          </p:cNvPr>
          <p:cNvGraphicFramePr>
            <a:graphicFrameLocks noChangeAspect="1"/>
          </p:cNvGraphicFramePr>
          <p:nvPr userDrawn="1">
            <p:custDataLst>
              <p:tags r:id="rId11"/>
            </p:custDataLst>
            <p:extLst>
              <p:ext uri="{D42A27DB-BD31-4B8C-83A1-F6EECF244321}">
                <p14:modId xmlns:p14="http://schemas.microsoft.com/office/powerpoint/2010/main" val="372781600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415" imgH="416" progId="TCLayout.ActiveDocument.1">
                  <p:embed/>
                </p:oleObj>
              </mc:Choice>
              <mc:Fallback>
                <p:oleObj name="think-cell Slide" r:id="rId12" imgW="415" imgH="416" progId="TCLayout.ActiveDocument.1">
                  <p:embed/>
                  <p:pic>
                    <p:nvPicPr>
                      <p:cNvPr id="6" name="Object 5" hidden="1">
                        <a:extLst>
                          <a:ext uri="{FF2B5EF4-FFF2-40B4-BE49-F238E27FC236}">
                            <a16:creationId xmlns:a16="http://schemas.microsoft.com/office/drawing/2014/main" id="{24563951-4AAF-49B3-AF3D-7FE26E02C619}"/>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Title Placeholder 1"/>
          <p:cNvSpPr>
            <a:spLocks noGrp="1"/>
          </p:cNvSpPr>
          <p:nvPr>
            <p:ph type="title"/>
          </p:nvPr>
        </p:nvSpPr>
        <p:spPr>
          <a:xfrm>
            <a:off x="506331" y="476300"/>
            <a:ext cx="11258188" cy="689889"/>
          </a:xfrm>
          <a:prstGeom prst="rect">
            <a:avLst/>
          </a:prstGeom>
        </p:spPr>
        <p:txBody>
          <a:bodyPr vert="horz" lIns="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06333" y="1463040"/>
            <a:ext cx="11258188" cy="4534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6331" y="6203951"/>
            <a:ext cx="2743200" cy="263525"/>
          </a:xfrm>
          <a:prstGeom prst="rect">
            <a:avLst/>
          </a:prstGeom>
        </p:spPr>
        <p:txBody>
          <a:bodyPr vert="horz" lIns="91440" tIns="45720" rIns="91440" bIns="45720" rtlCol="0" anchor="ctr"/>
          <a:lstStyle>
            <a:lvl1pPr algn="l">
              <a:defRPr sz="800">
                <a:solidFill>
                  <a:srgbClr val="5F5F5F"/>
                </a:solidFill>
              </a:defRPr>
            </a:lvl1pPr>
          </a:lstStyle>
          <a:p>
            <a:endParaRPr lang="en-US"/>
          </a:p>
        </p:txBody>
      </p:sp>
      <p:pic>
        <p:nvPicPr>
          <p:cNvPr id="7" name="Picture 6">
            <a:extLst>
              <a:ext uri="{FF2B5EF4-FFF2-40B4-BE49-F238E27FC236}">
                <a16:creationId xmlns:a16="http://schemas.microsoft.com/office/drawing/2014/main" id="{CE806635-1E41-41FA-B8F7-7F998C7018A4}"/>
              </a:ext>
            </a:extLst>
          </p:cNvPr>
          <p:cNvPicPr>
            <a:picLocks noChangeAspect="1"/>
          </p:cNvPicPr>
          <p:nvPr userDrawn="1"/>
        </p:nvPicPr>
        <p:blipFill>
          <a:blip r:embed="rId14"/>
          <a:srcRect/>
          <a:stretch/>
        </p:blipFill>
        <p:spPr>
          <a:xfrm>
            <a:off x="10400628" y="6186507"/>
            <a:ext cx="1363891" cy="369869"/>
          </a:xfrm>
          <a:prstGeom prst="rect">
            <a:avLst/>
          </a:prstGeom>
        </p:spPr>
      </p:pic>
      <p:sp>
        <p:nvSpPr>
          <p:cNvPr id="11" name="Date Placeholder 3">
            <a:extLst>
              <a:ext uri="{FF2B5EF4-FFF2-40B4-BE49-F238E27FC236}">
                <a16:creationId xmlns:a16="http://schemas.microsoft.com/office/drawing/2014/main" id="{4773D209-BA2D-4141-A475-13237C0D114F}"/>
              </a:ext>
            </a:extLst>
          </p:cNvPr>
          <p:cNvSpPr txBox="1">
            <a:spLocks/>
          </p:cNvSpPr>
          <p:nvPr userDrawn="1"/>
        </p:nvSpPr>
        <p:spPr>
          <a:xfrm>
            <a:off x="9116145" y="6594476"/>
            <a:ext cx="2743200" cy="263525"/>
          </a:xfrm>
          <a:prstGeom prst="rect">
            <a:avLst/>
          </a:prstGeom>
        </p:spPr>
        <p:txBody>
          <a:bodyPr/>
          <a:lstStyle>
            <a:defPPr>
              <a:defRPr lang="en-US"/>
            </a:defPPr>
            <a:lvl1pPr marL="0" algn="l" defTabSz="914400" rtl="0" eaLnBrk="1" latinLnBrk="0" hangingPunct="1">
              <a:defRPr lang="en-US" sz="800" kern="1200" smtClean="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FF1622-8342-4547-97A2-32A778486B47}" type="slidenum">
              <a:rPr lang="en-US" smtClean="0"/>
              <a:pPr algn="r"/>
              <a:t>‹#›</a:t>
            </a:fld>
            <a:endParaRPr lang="en-US"/>
          </a:p>
        </p:txBody>
      </p:sp>
      <p:sp>
        <p:nvSpPr>
          <p:cNvPr id="10" name="Oval 7">
            <a:extLst>
              <a:ext uri="{FF2B5EF4-FFF2-40B4-BE49-F238E27FC236}">
                <a16:creationId xmlns:a16="http://schemas.microsoft.com/office/drawing/2014/main" id="{2EE5CFDB-9573-4674-910F-C8D2CDBC3F05}"/>
              </a:ext>
            </a:extLst>
          </p:cNvPr>
          <p:cNvSpPr/>
          <p:nvPr userDrawn="1"/>
        </p:nvSpPr>
        <p:spPr>
          <a:xfrm>
            <a:off x="0" y="452483"/>
            <a:ext cx="342900" cy="689890"/>
          </a:xfrm>
          <a:custGeom>
            <a:avLst/>
            <a:gdLst>
              <a:gd name="connsiteX0" fmla="*/ 0 w 685800"/>
              <a:gd name="connsiteY0" fmla="*/ 344945 h 689889"/>
              <a:gd name="connsiteX1" fmla="*/ 342900 w 685800"/>
              <a:gd name="connsiteY1" fmla="*/ 0 h 689889"/>
              <a:gd name="connsiteX2" fmla="*/ 685800 w 685800"/>
              <a:gd name="connsiteY2" fmla="*/ 344945 h 689889"/>
              <a:gd name="connsiteX3" fmla="*/ 342900 w 685800"/>
              <a:gd name="connsiteY3" fmla="*/ 689890 h 689889"/>
              <a:gd name="connsiteX4" fmla="*/ 0 w 685800"/>
              <a:gd name="connsiteY4" fmla="*/ 344945 h 689889"/>
              <a:gd name="connsiteX0" fmla="*/ 0 w 685800"/>
              <a:gd name="connsiteY0" fmla="*/ 344945 h 689890"/>
              <a:gd name="connsiteX1" fmla="*/ 342900 w 685800"/>
              <a:gd name="connsiteY1" fmla="*/ 0 h 689890"/>
              <a:gd name="connsiteX2" fmla="*/ 685800 w 685800"/>
              <a:gd name="connsiteY2" fmla="*/ 344945 h 689890"/>
              <a:gd name="connsiteX3" fmla="*/ 342900 w 685800"/>
              <a:gd name="connsiteY3" fmla="*/ 689890 h 689890"/>
              <a:gd name="connsiteX4" fmla="*/ 0 w 685800"/>
              <a:gd name="connsiteY4" fmla="*/ 344945 h 689890"/>
              <a:gd name="connsiteX0" fmla="*/ 0 w 685800"/>
              <a:gd name="connsiteY0" fmla="*/ 344945 h 689890"/>
              <a:gd name="connsiteX1" fmla="*/ 342900 w 685800"/>
              <a:gd name="connsiteY1" fmla="*/ 0 h 689890"/>
              <a:gd name="connsiteX2" fmla="*/ 685800 w 685800"/>
              <a:gd name="connsiteY2" fmla="*/ 344945 h 689890"/>
              <a:gd name="connsiteX3" fmla="*/ 342900 w 685800"/>
              <a:gd name="connsiteY3" fmla="*/ 689890 h 689890"/>
              <a:gd name="connsiteX4" fmla="*/ 91440 w 685800"/>
              <a:gd name="connsiteY4" fmla="*/ 436385 h 689890"/>
              <a:gd name="connsiteX0" fmla="*/ 278614 w 621514"/>
              <a:gd name="connsiteY0" fmla="*/ 0 h 689890"/>
              <a:gd name="connsiteX1" fmla="*/ 621514 w 621514"/>
              <a:gd name="connsiteY1" fmla="*/ 344945 h 689890"/>
              <a:gd name="connsiteX2" fmla="*/ 278614 w 621514"/>
              <a:gd name="connsiteY2" fmla="*/ 689890 h 689890"/>
              <a:gd name="connsiteX3" fmla="*/ 27154 w 621514"/>
              <a:gd name="connsiteY3" fmla="*/ 436385 h 689890"/>
              <a:gd name="connsiteX0" fmla="*/ 0 w 342900"/>
              <a:gd name="connsiteY0" fmla="*/ 0 h 689890"/>
              <a:gd name="connsiteX1" fmla="*/ 342900 w 342900"/>
              <a:gd name="connsiteY1" fmla="*/ 344945 h 689890"/>
              <a:gd name="connsiteX2" fmla="*/ 0 w 342900"/>
              <a:gd name="connsiteY2" fmla="*/ 689890 h 689890"/>
            </a:gdLst>
            <a:ahLst/>
            <a:cxnLst>
              <a:cxn ang="0">
                <a:pos x="connsiteX0" y="connsiteY0"/>
              </a:cxn>
              <a:cxn ang="0">
                <a:pos x="connsiteX1" y="connsiteY1"/>
              </a:cxn>
              <a:cxn ang="0">
                <a:pos x="connsiteX2" y="connsiteY2"/>
              </a:cxn>
            </a:cxnLst>
            <a:rect l="l" t="t" r="r" b="b"/>
            <a:pathLst>
              <a:path w="342900" h="689890">
                <a:moveTo>
                  <a:pt x="0" y="0"/>
                </a:moveTo>
                <a:cubicBezTo>
                  <a:pt x="189378" y="0"/>
                  <a:pt x="342900" y="154437"/>
                  <a:pt x="342900" y="344945"/>
                </a:cubicBezTo>
                <a:cubicBezTo>
                  <a:pt x="342900" y="535453"/>
                  <a:pt x="189378" y="689890"/>
                  <a:pt x="0" y="689890"/>
                </a:cubicBezTo>
              </a:path>
            </a:pathLst>
          </a:custGeom>
          <a:solidFill>
            <a:srgbClr val="DAA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2071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4" r:id="rId8"/>
    <p:sldLayoutId id="2147483675" r:id="rId9"/>
  </p:sldLayoutIdLst>
  <p:hf hdr="0" dt="0"/>
  <p:txStyles>
    <p:titleStyle>
      <a:lvl1pPr algn="l" defTabSz="914400" rtl="0" eaLnBrk="1" latinLnBrk="0" hangingPunct="1">
        <a:lnSpc>
          <a:spcPct val="90000"/>
        </a:lnSpc>
        <a:spcBef>
          <a:spcPct val="0"/>
        </a:spcBef>
        <a:buNone/>
        <a:defRPr lang="en-US" sz="3600" b="1"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5F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F5F5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F5F5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88">
          <p15:clr>
            <a:srgbClr val="F26B43"/>
          </p15:clr>
        </p15:guide>
        <p15:guide id="4" pos="3804">
          <p15:clr>
            <a:srgbClr val="F26B43"/>
          </p15:clr>
        </p15:guide>
        <p15:guide id="5" pos="3948">
          <p15:clr>
            <a:srgbClr val="F26B43"/>
          </p15:clr>
        </p15:guide>
        <p15:guide id="6" pos="7464">
          <p15:clr>
            <a:srgbClr val="F26B43"/>
          </p15:clr>
        </p15:guide>
        <p15:guide id="7" orient="horz">
          <p15:clr>
            <a:srgbClr val="F26B43"/>
          </p15:clr>
        </p15:guide>
        <p15:guide id="8" orient="horz" pos="4320">
          <p15:clr>
            <a:srgbClr val="F26B43"/>
          </p15:clr>
        </p15:guide>
        <p15:guide id="9" orient="horz" pos="288">
          <p15:clr>
            <a:srgbClr val="F26B43"/>
          </p15:clr>
        </p15:guide>
        <p15:guide id="10" orient="horz" pos="936">
          <p15:clr>
            <a:srgbClr val="F26B43"/>
          </p15:clr>
        </p15:guide>
        <p15:guide id="11" orient="horz" pos="3168">
          <p15:clr>
            <a:srgbClr val="F26B43"/>
          </p15:clr>
        </p15:guide>
        <p15:guide id="12"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F0BC76-BFD5-9836-AB5E-F8CA6C7E3FDD}"/>
              </a:ext>
            </a:extLst>
          </p:cNvPr>
          <p:cNvSpPr>
            <a:spLocks noGrp="1"/>
          </p:cNvSpPr>
          <p:nvPr>
            <p:ph type="title"/>
          </p:nvPr>
        </p:nvSpPr>
        <p:spPr bwMode="auto">
          <a:xfrm>
            <a:off x="162560" y="147955"/>
            <a:ext cx="934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F24F36-E748-8BEB-25FC-8B983445D673}"/>
              </a:ext>
            </a:extLst>
          </p:cNvPr>
          <p:cNvSpPr>
            <a:spLocks noGrp="1"/>
          </p:cNvSpPr>
          <p:nvPr>
            <p:ph type="body" idx="1"/>
          </p:nvPr>
        </p:nvSpPr>
        <p:spPr bwMode="auto">
          <a:xfrm>
            <a:off x="609600" y="1371600"/>
            <a:ext cx="109728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TextBox 10">
            <a:extLst>
              <a:ext uri="{FF2B5EF4-FFF2-40B4-BE49-F238E27FC236}">
                <a16:creationId xmlns:a16="http://schemas.microsoft.com/office/drawing/2014/main" id="{8BBE3607-347A-F360-A262-DC0F8B0F2BF4}"/>
              </a:ext>
            </a:extLst>
          </p:cNvPr>
          <p:cNvSpPr txBox="1"/>
          <p:nvPr userDrawn="1"/>
        </p:nvSpPr>
        <p:spPr>
          <a:xfrm>
            <a:off x="11853333" y="415925"/>
            <a:ext cx="338667" cy="184150"/>
          </a:xfrm>
          <a:prstGeom prst="rect">
            <a:avLst/>
          </a:prstGeom>
          <a:noFill/>
        </p:spPr>
        <p:txBody>
          <a:bodyPr>
            <a:spAutoFit/>
          </a:bodyPr>
          <a:lstStyle>
            <a:lvl1pPr>
              <a:defRPr sz="1000" b="1">
                <a:solidFill>
                  <a:schemeClr val="tx1"/>
                </a:solidFill>
                <a:latin typeface="Arial" charset="0"/>
                <a:ea typeface="ＭＳ Ｐゴシック" charset="-128"/>
              </a:defRPr>
            </a:lvl1pPr>
            <a:lvl2pPr marL="37931725" indent="-37474525">
              <a:defRPr sz="1000" b="1">
                <a:solidFill>
                  <a:schemeClr val="tx1"/>
                </a:solidFill>
                <a:latin typeface="Arial" charset="0"/>
                <a:ea typeface="ＭＳ Ｐゴシック" charset="-128"/>
              </a:defRPr>
            </a:lvl2pPr>
            <a:lvl3pPr>
              <a:defRPr sz="1000" b="1">
                <a:solidFill>
                  <a:schemeClr val="tx1"/>
                </a:solidFill>
                <a:latin typeface="Arial" charset="0"/>
                <a:ea typeface="ＭＳ Ｐゴシック" charset="-128"/>
              </a:defRPr>
            </a:lvl3pPr>
            <a:lvl4pPr>
              <a:defRPr sz="1000" b="1">
                <a:solidFill>
                  <a:schemeClr val="tx1"/>
                </a:solidFill>
                <a:latin typeface="Arial" charset="0"/>
                <a:ea typeface="ＭＳ Ｐゴシック" charset="-128"/>
              </a:defRPr>
            </a:lvl4pPr>
            <a:lvl5pPr>
              <a:defRPr sz="1000" b="1">
                <a:solidFill>
                  <a:schemeClr val="tx1"/>
                </a:solidFill>
                <a:latin typeface="Arial" charset="0"/>
                <a:ea typeface="ＭＳ Ｐゴシック" charset="-128"/>
              </a:defRPr>
            </a:lvl5pPr>
            <a:lvl6pPr marL="457200" eaLnBrk="0" fontAlgn="base" hangingPunct="0">
              <a:spcBef>
                <a:spcPct val="50000"/>
              </a:spcBef>
              <a:spcAft>
                <a:spcPct val="0"/>
              </a:spcAft>
              <a:defRPr sz="1000" b="1">
                <a:solidFill>
                  <a:schemeClr val="tx1"/>
                </a:solidFill>
                <a:latin typeface="Arial" charset="0"/>
                <a:ea typeface="ＭＳ Ｐゴシック" charset="-128"/>
              </a:defRPr>
            </a:lvl6pPr>
            <a:lvl7pPr marL="914400" eaLnBrk="0" fontAlgn="base" hangingPunct="0">
              <a:spcBef>
                <a:spcPct val="50000"/>
              </a:spcBef>
              <a:spcAft>
                <a:spcPct val="0"/>
              </a:spcAft>
              <a:defRPr sz="1000" b="1">
                <a:solidFill>
                  <a:schemeClr val="tx1"/>
                </a:solidFill>
                <a:latin typeface="Arial" charset="0"/>
                <a:ea typeface="ＭＳ Ｐゴシック" charset="-128"/>
              </a:defRPr>
            </a:lvl7pPr>
            <a:lvl8pPr marL="1371600" eaLnBrk="0" fontAlgn="base" hangingPunct="0">
              <a:spcBef>
                <a:spcPct val="50000"/>
              </a:spcBef>
              <a:spcAft>
                <a:spcPct val="0"/>
              </a:spcAft>
              <a:defRPr sz="1000" b="1">
                <a:solidFill>
                  <a:schemeClr val="tx1"/>
                </a:solidFill>
                <a:latin typeface="Arial" charset="0"/>
                <a:ea typeface="ＭＳ Ｐゴシック" charset="-128"/>
              </a:defRPr>
            </a:lvl8pPr>
            <a:lvl9pPr marL="1828800" eaLnBrk="0" fontAlgn="base" hangingPunct="0">
              <a:spcBef>
                <a:spcPct val="50000"/>
              </a:spcBef>
              <a:spcAft>
                <a:spcPct val="0"/>
              </a:spcAft>
              <a:defRPr sz="1000" b="1">
                <a:solidFill>
                  <a:schemeClr val="tx1"/>
                </a:solidFill>
                <a:latin typeface="Arial" charset="0"/>
                <a:ea typeface="ＭＳ Ｐゴシック" charset="-128"/>
              </a:defRPr>
            </a:lvl9pPr>
          </a:lstStyle>
          <a:p>
            <a:pPr>
              <a:spcBef>
                <a:spcPct val="50000"/>
              </a:spcBef>
              <a:defRPr/>
            </a:pPr>
            <a:r>
              <a:rPr lang="en-US" sz="600" b="0">
                <a:solidFill>
                  <a:schemeClr val="bg1"/>
                </a:solidFill>
                <a:latin typeface="Helvetica Neue" charset="0"/>
              </a:rPr>
              <a:t>®</a:t>
            </a:r>
          </a:p>
        </p:txBody>
      </p:sp>
      <p:pic>
        <p:nvPicPr>
          <p:cNvPr id="2" name="Picture 6" descr="sc_corporate_rgb357.eps">
            <a:extLst>
              <a:ext uri="{FF2B5EF4-FFF2-40B4-BE49-F238E27FC236}">
                <a16:creationId xmlns:a16="http://schemas.microsoft.com/office/drawing/2014/main" id="{ADCF88DB-7EBE-CD7D-7153-F37EAD1F3ED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396582" y="278765"/>
            <a:ext cx="1632858" cy="45720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6493DDE0-5DC4-E59C-0AD5-D7BA04096F37}"/>
              </a:ext>
            </a:extLst>
          </p:cNvPr>
          <p:cNvSpPr>
            <a:spLocks noGrp="1"/>
          </p:cNvSpPr>
          <p:nvPr>
            <p:ph type="dt" sz="half" idx="2"/>
          </p:nvPr>
        </p:nvSpPr>
        <p:spPr>
          <a:xfrm>
            <a:off x="0" y="6610349"/>
            <a:ext cx="2844800" cy="237491"/>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900" b="1">
                <a:solidFill>
                  <a:srgbClr val="15244F"/>
                </a:solidFill>
                <a:latin typeface="+mn-lt"/>
                <a:ea typeface="ヒラギノ角ゴ Pro W3" charset="-128"/>
                <a:cs typeface="ヒラギノ角ゴ Pro W3" charset="-128"/>
              </a:defRPr>
            </a:lvl1pPr>
          </a:lstStyle>
          <a:p>
            <a:pPr>
              <a:defRPr/>
            </a:pPr>
            <a:endParaRPr lang="en-US" dirty="0">
              <a:solidFill>
                <a:srgbClr val="0A531C"/>
              </a:solidFill>
            </a:endParaRPr>
          </a:p>
        </p:txBody>
      </p:sp>
      <p:sp>
        <p:nvSpPr>
          <p:cNvPr id="4" name="Manual Input 1">
            <a:extLst>
              <a:ext uri="{FF2B5EF4-FFF2-40B4-BE49-F238E27FC236}">
                <a16:creationId xmlns:a16="http://schemas.microsoft.com/office/drawing/2014/main" id="{E5366636-2BB2-FED0-4DF4-2F1A827241F5}"/>
              </a:ext>
            </a:extLst>
          </p:cNvPr>
          <p:cNvSpPr/>
          <p:nvPr userDrawn="1"/>
        </p:nvSpPr>
        <p:spPr bwMode="auto">
          <a:xfrm rot="5400000">
            <a:off x="6027420" y="-6030855"/>
            <a:ext cx="137160" cy="12198096"/>
          </a:xfrm>
          <a:prstGeom prst="rect">
            <a:avLst/>
          </a:prstGeom>
          <a:solidFill>
            <a:srgbClr val="64A70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Arial" charset="0"/>
            </a:endParaRPr>
          </a:p>
        </p:txBody>
      </p:sp>
      <p:sp>
        <p:nvSpPr>
          <p:cNvPr id="5" name="Footer Placeholder 4">
            <a:extLst>
              <a:ext uri="{FF2B5EF4-FFF2-40B4-BE49-F238E27FC236}">
                <a16:creationId xmlns:a16="http://schemas.microsoft.com/office/drawing/2014/main" id="{926645CA-8184-B58E-EC0F-CFFA7659B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3" name="Slide Number Placeholder 2">
            <a:extLst>
              <a:ext uri="{FF2B5EF4-FFF2-40B4-BE49-F238E27FC236}">
                <a16:creationId xmlns:a16="http://schemas.microsoft.com/office/drawing/2014/main" id="{04BCCF31-1E23-AAC1-F918-2E389EDF4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D87CB-B739-47BA-A865-BFCBCF190D51}" type="slidenum">
              <a:rPr lang="en-US" smtClean="0"/>
              <a:t>‹#›</a:t>
            </a:fld>
            <a:endParaRPr lang="en-US"/>
          </a:p>
        </p:txBody>
      </p:sp>
    </p:spTree>
    <p:extLst>
      <p:ext uri="{BB962C8B-B14F-4D97-AF65-F5344CB8AC3E}">
        <p14:creationId xmlns:p14="http://schemas.microsoft.com/office/powerpoint/2010/main" val="13448943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algn="l" rtl="0" eaLnBrk="0" fontAlgn="base" hangingPunct="0">
        <a:spcBef>
          <a:spcPct val="0"/>
        </a:spcBef>
        <a:spcAft>
          <a:spcPct val="0"/>
        </a:spcAft>
        <a:defRPr sz="4000" b="1">
          <a:solidFill>
            <a:srgbClr val="066332"/>
          </a:solidFill>
          <a:latin typeface="+mj-lt"/>
          <a:ea typeface="Geneva" charset="-128"/>
          <a:cs typeface="Geneva" charset="-128"/>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200" algn="l" rtl="0" eaLnBrk="0" fontAlgn="base" hangingPunct="0">
        <a:spcBef>
          <a:spcPct val="0"/>
        </a:spcBef>
        <a:spcAft>
          <a:spcPct val="0"/>
        </a:spcAft>
        <a:defRPr sz="4000" b="1">
          <a:solidFill>
            <a:schemeClr val="tx1"/>
          </a:solidFill>
          <a:latin typeface="Adobe Garamond Pro" charset="0"/>
        </a:defRPr>
      </a:lvl6pPr>
      <a:lvl7pPr marL="914400" algn="l" rtl="0" eaLnBrk="0" fontAlgn="base" hangingPunct="0">
        <a:spcBef>
          <a:spcPct val="0"/>
        </a:spcBef>
        <a:spcAft>
          <a:spcPct val="0"/>
        </a:spcAft>
        <a:defRPr sz="4000" b="1">
          <a:solidFill>
            <a:schemeClr val="tx1"/>
          </a:solidFill>
          <a:latin typeface="Adobe Garamond Pro" charset="0"/>
        </a:defRPr>
      </a:lvl7pPr>
      <a:lvl8pPr marL="1371600" algn="l" rtl="0" eaLnBrk="0" fontAlgn="base" hangingPunct="0">
        <a:spcBef>
          <a:spcPct val="0"/>
        </a:spcBef>
        <a:spcAft>
          <a:spcPct val="0"/>
        </a:spcAft>
        <a:defRPr sz="4000" b="1">
          <a:solidFill>
            <a:schemeClr val="tx1"/>
          </a:solidFill>
          <a:latin typeface="Adobe Garamond Pro" charset="0"/>
        </a:defRPr>
      </a:lvl8pPr>
      <a:lvl9pPr marL="1828800" algn="l" rtl="0" eaLnBrk="0" fontAlgn="base" hangingPunct="0">
        <a:spcBef>
          <a:spcPct val="0"/>
        </a:spcBef>
        <a:spcAft>
          <a:spcPct val="0"/>
        </a:spcAft>
        <a:defRPr sz="4000" b="1">
          <a:solidFill>
            <a:schemeClr val="tx1"/>
          </a:solidFill>
          <a:latin typeface="Adobe Garamond Pro" charset="0"/>
        </a:defRPr>
      </a:lvl9pPr>
    </p:titleStyle>
    <p:bodyStyle>
      <a:lvl1pPr marL="342900" indent="-342900" algn="l" rtl="0" eaLnBrk="0" fontAlgn="base" hangingPunct="0">
        <a:spcBef>
          <a:spcPct val="20000"/>
        </a:spcBef>
        <a:spcAft>
          <a:spcPct val="0"/>
        </a:spcAft>
        <a:buChar char="•"/>
        <a:defRPr sz="28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4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18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hyperlink" Target="https://www.synapse-energy.com/sites/default/files/Performance%20Metrics%20to%20Evaluate%20Utility%20Resilience%20Investments_SAND2021-5919%20%28Excel%20Tool%29%2019-007.xlsx"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hyperlink" Target="https://netl.doe.gov/bilhub/grid-resilience/formula-grants/post-award-document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netl.doe.gov/bilhub/grid-resilience/formula-grants/post-award-documents" TargetMode="External"/><Relationship Id="rId2" Type="http://schemas.openxmlformats.org/officeDocument/2006/relationships/hyperlink" Target="mailto:gridresiliencegrant@santeecooper.com"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0AE4-09CA-A5C7-1434-5FE08E9B32E9}"/>
              </a:ext>
            </a:extLst>
          </p:cNvPr>
          <p:cNvSpPr>
            <a:spLocks noGrp="1"/>
          </p:cNvSpPr>
          <p:nvPr>
            <p:ph type="ctrTitle"/>
          </p:nvPr>
        </p:nvSpPr>
        <p:spPr>
          <a:xfrm>
            <a:off x="193040" y="1713389"/>
            <a:ext cx="3688080" cy="4119239"/>
          </a:xfrm>
        </p:spPr>
        <p:txBody>
          <a:bodyPr/>
          <a:lstStyle/>
          <a:p>
            <a:pPr algn="ctr"/>
            <a:r>
              <a:rPr lang="en-US" dirty="0"/>
              <a:t>South Carolina Grid Resilience Grant Program --Pre-Bid Information Session </a:t>
            </a:r>
            <a:br>
              <a:rPr lang="en-US" dirty="0"/>
            </a:br>
            <a:r>
              <a:rPr lang="en-US" dirty="0"/>
              <a:t>August 22, 2023</a:t>
            </a:r>
          </a:p>
        </p:txBody>
      </p:sp>
      <p:sp>
        <p:nvSpPr>
          <p:cNvPr id="4" name="Slide Number Placeholder 3">
            <a:extLst>
              <a:ext uri="{FF2B5EF4-FFF2-40B4-BE49-F238E27FC236}">
                <a16:creationId xmlns:a16="http://schemas.microsoft.com/office/drawing/2014/main" id="{61A71CDF-9604-9A6A-8783-6005906ED410}"/>
              </a:ext>
            </a:extLst>
          </p:cNvPr>
          <p:cNvSpPr>
            <a:spLocks noGrp="1"/>
          </p:cNvSpPr>
          <p:nvPr>
            <p:ph type="sldNum" sz="quarter" idx="12"/>
          </p:nvPr>
        </p:nvSpPr>
        <p:spPr/>
        <p:txBody>
          <a:bodyPr/>
          <a:lstStyle/>
          <a:p>
            <a:fld id="{7E6D87CB-B739-47BA-A865-BFCBCF190D51}" type="slidenum">
              <a:rPr lang="en-US" smtClean="0"/>
              <a:t>1</a:t>
            </a:fld>
            <a:endParaRPr lang="en-US"/>
          </a:p>
        </p:txBody>
      </p:sp>
      <p:pic>
        <p:nvPicPr>
          <p:cNvPr id="3" name="Picture 2">
            <a:extLst>
              <a:ext uri="{FF2B5EF4-FFF2-40B4-BE49-F238E27FC236}">
                <a16:creationId xmlns:a16="http://schemas.microsoft.com/office/drawing/2014/main" id="{E3E5D888-B4C4-2007-8A22-1A02C0DEC335}"/>
              </a:ext>
            </a:extLst>
          </p:cNvPr>
          <p:cNvPicPr>
            <a:picLocks noChangeAspect="1"/>
          </p:cNvPicPr>
          <p:nvPr/>
        </p:nvPicPr>
        <p:blipFill>
          <a:blip r:embed="rId2"/>
          <a:stretch>
            <a:fillRect/>
          </a:stretch>
        </p:blipFill>
        <p:spPr>
          <a:xfrm>
            <a:off x="3881120" y="1287261"/>
            <a:ext cx="8310880" cy="5570739"/>
          </a:xfrm>
          <a:prstGeom prst="rect">
            <a:avLst/>
          </a:prstGeom>
        </p:spPr>
      </p:pic>
    </p:spTree>
    <p:extLst>
      <p:ext uri="{BB962C8B-B14F-4D97-AF65-F5344CB8AC3E}">
        <p14:creationId xmlns:p14="http://schemas.microsoft.com/office/powerpoint/2010/main" val="25961277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592C-6448-3DC9-5CB5-412F4AE5167F}"/>
              </a:ext>
            </a:extLst>
          </p:cNvPr>
          <p:cNvSpPr>
            <a:spLocks noGrp="1"/>
          </p:cNvSpPr>
          <p:nvPr>
            <p:ph type="title"/>
          </p:nvPr>
        </p:nvSpPr>
        <p:spPr/>
        <p:txBody>
          <a:bodyPr/>
          <a:lstStyle/>
          <a:p>
            <a:r>
              <a:rPr lang="en-US" dirty="0"/>
              <a:t>RFP Documentation Requirements</a:t>
            </a:r>
          </a:p>
        </p:txBody>
      </p:sp>
      <p:sp>
        <p:nvSpPr>
          <p:cNvPr id="3" name="Slide Number Placeholder 2">
            <a:extLst>
              <a:ext uri="{FF2B5EF4-FFF2-40B4-BE49-F238E27FC236}">
                <a16:creationId xmlns:a16="http://schemas.microsoft.com/office/drawing/2014/main" id="{8C705DBE-30F4-B0B4-F1D6-07BD9DC43F0B}"/>
              </a:ext>
            </a:extLst>
          </p:cNvPr>
          <p:cNvSpPr>
            <a:spLocks noGrp="1"/>
          </p:cNvSpPr>
          <p:nvPr>
            <p:ph type="sldNum" sz="quarter" idx="12"/>
          </p:nvPr>
        </p:nvSpPr>
        <p:spPr/>
        <p:txBody>
          <a:bodyPr/>
          <a:lstStyle/>
          <a:p>
            <a:fld id="{7E6D87CB-B739-47BA-A865-BFCBCF190D51}" type="slidenum">
              <a:rPr lang="en-US" smtClean="0"/>
              <a:t>10</a:t>
            </a:fld>
            <a:endParaRPr lang="en-US"/>
          </a:p>
        </p:txBody>
      </p:sp>
      <p:graphicFrame>
        <p:nvGraphicFramePr>
          <p:cNvPr id="4" name="Table 3">
            <a:extLst>
              <a:ext uri="{FF2B5EF4-FFF2-40B4-BE49-F238E27FC236}">
                <a16:creationId xmlns:a16="http://schemas.microsoft.com/office/drawing/2014/main" id="{0B4C9CF7-E40A-8C31-5138-85067E0848F8}"/>
              </a:ext>
            </a:extLst>
          </p:cNvPr>
          <p:cNvGraphicFramePr>
            <a:graphicFrameLocks noGrp="1"/>
          </p:cNvGraphicFramePr>
          <p:nvPr>
            <p:extLst>
              <p:ext uri="{D42A27DB-BD31-4B8C-83A1-F6EECF244321}">
                <p14:modId xmlns:p14="http://schemas.microsoft.com/office/powerpoint/2010/main" val="1852770611"/>
              </p:ext>
            </p:extLst>
          </p:nvPr>
        </p:nvGraphicFramePr>
        <p:xfrm>
          <a:off x="378432" y="1140849"/>
          <a:ext cx="11435135" cy="5301049"/>
        </p:xfrm>
        <a:graphic>
          <a:graphicData uri="http://schemas.openxmlformats.org/drawingml/2006/table">
            <a:tbl>
              <a:tblPr firstRow="1" firstCol="1" bandRow="1">
                <a:tableStyleId>{7E9639D4-E3E2-4D34-9284-5A2195B3D0D7}</a:tableStyleId>
              </a:tblPr>
              <a:tblGrid>
                <a:gridCol w="7974458">
                  <a:extLst>
                    <a:ext uri="{9D8B030D-6E8A-4147-A177-3AD203B41FA5}">
                      <a16:colId xmlns:a16="http://schemas.microsoft.com/office/drawing/2014/main" val="2151886525"/>
                    </a:ext>
                  </a:extLst>
                </a:gridCol>
                <a:gridCol w="2250040">
                  <a:extLst>
                    <a:ext uri="{9D8B030D-6E8A-4147-A177-3AD203B41FA5}">
                      <a16:colId xmlns:a16="http://schemas.microsoft.com/office/drawing/2014/main" val="597194263"/>
                    </a:ext>
                  </a:extLst>
                </a:gridCol>
                <a:gridCol w="1210637">
                  <a:extLst>
                    <a:ext uri="{9D8B030D-6E8A-4147-A177-3AD203B41FA5}">
                      <a16:colId xmlns:a16="http://schemas.microsoft.com/office/drawing/2014/main" val="3444129808"/>
                    </a:ext>
                  </a:extLst>
                </a:gridCol>
              </a:tblGrid>
              <a:tr h="526054">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DOCUMENTATION</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REQUIREMENTS</a:t>
                      </a: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FORMAT</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4238354"/>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1 Resilience Project &amp; Subaward Notification Form</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dirty="0">
                          <a:effectLst/>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0437752"/>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2 Secretarial Eligible Entity Designation Form</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5128414"/>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3 Environmental Questionnaire (NEPA)</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5878911"/>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4 SF-424 Budget Justification Workbook</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3672265"/>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5 Cost match commitment letter</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46552796"/>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solidFill>
                            <a:schemeClr val="tx1"/>
                          </a:solidFill>
                          <a:effectLst/>
                          <a:latin typeface="+mn-lt"/>
                        </a:rPr>
                        <a:t>Form 6 Appendix A – Performance Metrics to Evaluate Utility Resilience Investments</a:t>
                      </a:r>
                      <a:endParaRPr lang="en-US" sz="2400" b="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As Applicable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3104041"/>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7 Acknowledgement of federal funds governed by DE-FOA-0002736</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Complete full form</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6321199"/>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8 SF-LLL: Disclosure of Lobbying Activities (if applicable)</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r>
                        <a:rPr lang="en-US" sz="1600">
                          <a:effectLst/>
                          <a:latin typeface="+mn-lt"/>
                        </a:rPr>
                        <a:t>If Applicable</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766970"/>
                  </a:ext>
                </a:extLst>
              </a:tr>
              <a:tr h="530555">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600" b="0">
                          <a:effectLst/>
                          <a:latin typeface="+mn-lt"/>
                        </a:rPr>
                        <a:t>Form 9 Letters of Support (if applicable)</a:t>
                      </a:r>
                      <a:endParaRPr lang="en-US" sz="2400" b="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defRPr/>
                      </a:pPr>
                      <a:r>
                        <a:rPr lang="en-US" sz="1600">
                          <a:effectLst/>
                          <a:latin typeface="+mn-lt"/>
                        </a:rPr>
                        <a:t>If Applicable</a:t>
                      </a:r>
                    </a:p>
                  </a:txBody>
                  <a:tcPr marL="68580" marR="68580" marT="0" marB="0" anchor="ctr"/>
                </a:tc>
                <a:tc>
                  <a:txBody>
                    <a:bodyPr/>
                    <a:lstStyle/>
                    <a:p>
                      <a:pPr marL="0" marR="0">
                        <a:lnSpc>
                          <a:spcPct val="100000"/>
                        </a:lnSpc>
                        <a:spcBef>
                          <a:spcPts val="0"/>
                        </a:spcBef>
                        <a:spcAft>
                          <a:spcPts val="0"/>
                        </a:spcAft>
                        <a:tabLst>
                          <a:tab pos="-973455" algn="l"/>
                          <a:tab pos="-516255" algn="l"/>
                          <a:tab pos="-59055" algn="l"/>
                          <a:tab pos="398145" algn="l"/>
                          <a:tab pos="1312545" algn="l"/>
                          <a:tab pos="1769745" algn="l"/>
                          <a:tab pos="2226945" algn="l"/>
                          <a:tab pos="2684145" algn="l"/>
                          <a:tab pos="3141345" algn="l"/>
                          <a:tab pos="3598545" algn="l"/>
                          <a:tab pos="4055745" algn="l"/>
                          <a:tab pos="4512945" algn="l"/>
                          <a:tab pos="4970145" algn="l"/>
                          <a:tab pos="5427345" algn="l"/>
                        </a:tabLs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9730588"/>
                  </a:ext>
                </a:extLst>
              </a:tr>
            </a:tbl>
          </a:graphicData>
        </a:graphic>
      </p:graphicFrame>
      <p:pic>
        <p:nvPicPr>
          <p:cNvPr id="6" name="Picture 5" descr="A red and white sign with a black text&#10;&#10;Description automatically generated">
            <a:extLst>
              <a:ext uri="{FF2B5EF4-FFF2-40B4-BE49-F238E27FC236}">
                <a16:creationId xmlns:a16="http://schemas.microsoft.com/office/drawing/2014/main" id="{52AE4AFD-6342-A0D9-C861-62B5A95356C3}"/>
              </a:ext>
            </a:extLst>
          </p:cNvPr>
          <p:cNvPicPr>
            <a:picLocks noChangeAspect="1"/>
          </p:cNvPicPr>
          <p:nvPr/>
        </p:nvPicPr>
        <p:blipFill>
          <a:blip r:embed="rId3"/>
          <a:stretch>
            <a:fillRect/>
          </a:stretch>
        </p:blipFill>
        <p:spPr>
          <a:xfrm>
            <a:off x="11077162" y="6002950"/>
            <a:ext cx="291472" cy="357954"/>
          </a:xfrm>
          <a:prstGeom prst="rect">
            <a:avLst/>
          </a:prstGeom>
        </p:spPr>
      </p:pic>
      <p:pic>
        <p:nvPicPr>
          <p:cNvPr id="7" name="Picture 6" descr="A red and white sign with a black text&#10;&#10;Description automatically generated">
            <a:extLst>
              <a:ext uri="{FF2B5EF4-FFF2-40B4-BE49-F238E27FC236}">
                <a16:creationId xmlns:a16="http://schemas.microsoft.com/office/drawing/2014/main" id="{824515DF-2ABE-5294-D553-8F2A5766EE59}"/>
              </a:ext>
            </a:extLst>
          </p:cNvPr>
          <p:cNvPicPr>
            <a:picLocks noChangeAspect="1"/>
          </p:cNvPicPr>
          <p:nvPr/>
        </p:nvPicPr>
        <p:blipFill>
          <a:blip r:embed="rId3"/>
          <a:stretch>
            <a:fillRect/>
          </a:stretch>
        </p:blipFill>
        <p:spPr>
          <a:xfrm>
            <a:off x="11077162" y="5432267"/>
            <a:ext cx="291472" cy="357954"/>
          </a:xfrm>
          <a:prstGeom prst="rect">
            <a:avLst/>
          </a:prstGeom>
        </p:spPr>
      </p:pic>
      <p:pic>
        <p:nvPicPr>
          <p:cNvPr id="8" name="Picture 7" descr="A red and white sign with a black text&#10;&#10;Description automatically generated">
            <a:extLst>
              <a:ext uri="{FF2B5EF4-FFF2-40B4-BE49-F238E27FC236}">
                <a16:creationId xmlns:a16="http://schemas.microsoft.com/office/drawing/2014/main" id="{F34952AE-4542-2914-00D7-548DA37A25F9}"/>
              </a:ext>
            </a:extLst>
          </p:cNvPr>
          <p:cNvPicPr>
            <a:picLocks noChangeAspect="1"/>
          </p:cNvPicPr>
          <p:nvPr/>
        </p:nvPicPr>
        <p:blipFill>
          <a:blip r:embed="rId3"/>
          <a:stretch>
            <a:fillRect/>
          </a:stretch>
        </p:blipFill>
        <p:spPr>
          <a:xfrm>
            <a:off x="11077162" y="4917397"/>
            <a:ext cx="291472" cy="357954"/>
          </a:xfrm>
          <a:prstGeom prst="rect">
            <a:avLst/>
          </a:prstGeom>
        </p:spPr>
      </p:pic>
      <p:pic>
        <p:nvPicPr>
          <p:cNvPr id="9" name="Picture 8" descr="A red and white sign with a black text&#10;&#10;Description automatically generated">
            <a:extLst>
              <a:ext uri="{FF2B5EF4-FFF2-40B4-BE49-F238E27FC236}">
                <a16:creationId xmlns:a16="http://schemas.microsoft.com/office/drawing/2014/main" id="{27E74480-ED93-9984-E41B-11CC5876FEE1}"/>
              </a:ext>
            </a:extLst>
          </p:cNvPr>
          <p:cNvPicPr>
            <a:picLocks noChangeAspect="1"/>
          </p:cNvPicPr>
          <p:nvPr/>
        </p:nvPicPr>
        <p:blipFill>
          <a:blip r:embed="rId3"/>
          <a:stretch>
            <a:fillRect/>
          </a:stretch>
        </p:blipFill>
        <p:spPr>
          <a:xfrm>
            <a:off x="11073979" y="3875446"/>
            <a:ext cx="291472" cy="357954"/>
          </a:xfrm>
          <a:prstGeom prst="rect">
            <a:avLst/>
          </a:prstGeom>
        </p:spPr>
      </p:pic>
      <p:pic>
        <p:nvPicPr>
          <p:cNvPr id="10" name="Picture 9" descr="A red and white sign with a black text&#10;&#10;Description automatically generated">
            <a:extLst>
              <a:ext uri="{FF2B5EF4-FFF2-40B4-BE49-F238E27FC236}">
                <a16:creationId xmlns:a16="http://schemas.microsoft.com/office/drawing/2014/main" id="{6DC3B3D0-64E3-38E8-A5B0-2412E1CD79F5}"/>
              </a:ext>
            </a:extLst>
          </p:cNvPr>
          <p:cNvPicPr>
            <a:picLocks noChangeAspect="1"/>
          </p:cNvPicPr>
          <p:nvPr/>
        </p:nvPicPr>
        <p:blipFill>
          <a:blip r:embed="rId3"/>
          <a:stretch>
            <a:fillRect/>
          </a:stretch>
        </p:blipFill>
        <p:spPr>
          <a:xfrm>
            <a:off x="11080345" y="2809349"/>
            <a:ext cx="291472" cy="357954"/>
          </a:xfrm>
          <a:prstGeom prst="rect">
            <a:avLst/>
          </a:prstGeom>
        </p:spPr>
      </p:pic>
      <p:pic>
        <p:nvPicPr>
          <p:cNvPr id="11" name="Picture 10" descr="A red and white sign with a black text&#10;&#10;Description automatically generated">
            <a:extLst>
              <a:ext uri="{FF2B5EF4-FFF2-40B4-BE49-F238E27FC236}">
                <a16:creationId xmlns:a16="http://schemas.microsoft.com/office/drawing/2014/main" id="{F342855D-D6B6-4ACE-9820-5999171134F8}"/>
              </a:ext>
            </a:extLst>
          </p:cNvPr>
          <p:cNvPicPr>
            <a:picLocks noChangeAspect="1"/>
          </p:cNvPicPr>
          <p:nvPr/>
        </p:nvPicPr>
        <p:blipFill>
          <a:blip r:embed="rId3"/>
          <a:stretch>
            <a:fillRect/>
          </a:stretch>
        </p:blipFill>
        <p:spPr>
          <a:xfrm>
            <a:off x="11077162" y="2260044"/>
            <a:ext cx="291472" cy="357954"/>
          </a:xfrm>
          <a:prstGeom prst="rect">
            <a:avLst/>
          </a:prstGeom>
        </p:spPr>
      </p:pic>
      <p:pic>
        <p:nvPicPr>
          <p:cNvPr id="12" name="Picture 11" descr="A red and white sign with a black text&#10;&#10;Description automatically generated">
            <a:extLst>
              <a:ext uri="{FF2B5EF4-FFF2-40B4-BE49-F238E27FC236}">
                <a16:creationId xmlns:a16="http://schemas.microsoft.com/office/drawing/2014/main" id="{F05D4F03-6783-ABF5-D76C-EDC5CB671A10}"/>
              </a:ext>
            </a:extLst>
          </p:cNvPr>
          <p:cNvPicPr>
            <a:picLocks noChangeAspect="1"/>
          </p:cNvPicPr>
          <p:nvPr/>
        </p:nvPicPr>
        <p:blipFill>
          <a:blip r:embed="rId3"/>
          <a:stretch>
            <a:fillRect/>
          </a:stretch>
        </p:blipFill>
        <p:spPr>
          <a:xfrm>
            <a:off x="11062328" y="1716890"/>
            <a:ext cx="291472" cy="357954"/>
          </a:xfrm>
          <a:prstGeom prst="rect">
            <a:avLst/>
          </a:prstGeom>
        </p:spPr>
      </p:pic>
      <p:pic>
        <p:nvPicPr>
          <p:cNvPr id="14" name="Picture 13" descr="A green square with a white x on it&#10;&#10;Description automatically generated">
            <a:extLst>
              <a:ext uri="{FF2B5EF4-FFF2-40B4-BE49-F238E27FC236}">
                <a16:creationId xmlns:a16="http://schemas.microsoft.com/office/drawing/2014/main" id="{83D6D87C-1C33-B3D8-C80A-4256D089EE85}"/>
              </a:ext>
            </a:extLst>
          </p:cNvPr>
          <p:cNvPicPr>
            <a:picLocks noChangeAspect="1"/>
          </p:cNvPicPr>
          <p:nvPr/>
        </p:nvPicPr>
        <p:blipFill>
          <a:blip r:embed="rId4"/>
          <a:stretch>
            <a:fillRect/>
          </a:stretch>
        </p:blipFill>
        <p:spPr>
          <a:xfrm>
            <a:off x="11080345" y="4448417"/>
            <a:ext cx="285106" cy="265176"/>
          </a:xfrm>
          <a:prstGeom prst="rect">
            <a:avLst/>
          </a:prstGeom>
        </p:spPr>
      </p:pic>
      <p:pic>
        <p:nvPicPr>
          <p:cNvPr id="15" name="Picture 14" descr="A green square with a white x on it&#10;&#10;Description automatically generated">
            <a:extLst>
              <a:ext uri="{FF2B5EF4-FFF2-40B4-BE49-F238E27FC236}">
                <a16:creationId xmlns:a16="http://schemas.microsoft.com/office/drawing/2014/main" id="{33619A60-C92F-E7F8-90B5-2707B6670AB9}"/>
              </a:ext>
            </a:extLst>
          </p:cNvPr>
          <p:cNvPicPr>
            <a:picLocks noChangeAspect="1"/>
          </p:cNvPicPr>
          <p:nvPr/>
        </p:nvPicPr>
        <p:blipFill>
          <a:blip r:embed="rId4"/>
          <a:stretch>
            <a:fillRect/>
          </a:stretch>
        </p:blipFill>
        <p:spPr>
          <a:xfrm>
            <a:off x="11080345" y="3358654"/>
            <a:ext cx="285106" cy="265176"/>
          </a:xfrm>
          <a:prstGeom prst="rect">
            <a:avLst/>
          </a:prstGeom>
        </p:spPr>
      </p:pic>
      <p:sp>
        <p:nvSpPr>
          <p:cNvPr id="17" name="TextBox 16">
            <a:extLst>
              <a:ext uri="{FF2B5EF4-FFF2-40B4-BE49-F238E27FC236}">
                <a16:creationId xmlns:a16="http://schemas.microsoft.com/office/drawing/2014/main" id="{6F979094-17A8-E839-2B6F-C78B8F2DE8AF}"/>
              </a:ext>
            </a:extLst>
          </p:cNvPr>
          <p:cNvSpPr txBox="1"/>
          <p:nvPr/>
        </p:nvSpPr>
        <p:spPr>
          <a:xfrm>
            <a:off x="378432" y="6400397"/>
            <a:ext cx="9770723" cy="261610"/>
          </a:xfrm>
          <a:prstGeom prst="rect">
            <a:avLst/>
          </a:prstGeom>
          <a:noFill/>
        </p:spPr>
        <p:txBody>
          <a:bodyPr wrap="square">
            <a:spAutoFit/>
          </a:bodyPr>
          <a:lstStyle/>
          <a:p>
            <a:r>
              <a:rPr lang="en-US" sz="1100">
                <a:solidFill>
                  <a:srgbClr val="0070C0"/>
                </a:solidFill>
                <a:hlinkClick r:id="rId5">
                  <a:extLst>
                    <a:ext uri="{A12FA001-AC4F-418D-AE19-62706E023703}">
                      <ahyp:hlinkClr xmlns:ahyp="http://schemas.microsoft.com/office/drawing/2018/hyperlinkcolor" val="tx"/>
                    </a:ext>
                  </a:extLst>
                </a:hlinkClick>
              </a:rPr>
              <a:t>Appendix A – Performance Metrics to Evaluate Utility Resilience Investments</a:t>
            </a:r>
            <a:endParaRPr lang="en-US" sz="1100">
              <a:solidFill>
                <a:srgbClr val="0070C0"/>
              </a:solidFill>
            </a:endParaRPr>
          </a:p>
        </p:txBody>
      </p:sp>
    </p:spTree>
    <p:extLst>
      <p:ext uri="{BB962C8B-B14F-4D97-AF65-F5344CB8AC3E}">
        <p14:creationId xmlns:p14="http://schemas.microsoft.com/office/powerpoint/2010/main" val="5150450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C330-FE9C-2FA7-86B1-099595D8E3D7}"/>
              </a:ext>
            </a:extLst>
          </p:cNvPr>
          <p:cNvSpPr>
            <a:spLocks noGrp="1"/>
          </p:cNvSpPr>
          <p:nvPr>
            <p:ph type="title"/>
          </p:nvPr>
        </p:nvSpPr>
        <p:spPr/>
        <p:txBody>
          <a:bodyPr/>
          <a:lstStyle/>
          <a:p>
            <a:r>
              <a:rPr lang="en-US" dirty="0"/>
              <a:t>RFP Review Process</a:t>
            </a:r>
          </a:p>
        </p:txBody>
      </p:sp>
      <p:sp>
        <p:nvSpPr>
          <p:cNvPr id="3" name="Slide Number Placeholder 2">
            <a:extLst>
              <a:ext uri="{FF2B5EF4-FFF2-40B4-BE49-F238E27FC236}">
                <a16:creationId xmlns:a16="http://schemas.microsoft.com/office/drawing/2014/main" id="{7CCC3DB3-DEB6-11D2-76FE-9F430F0DB829}"/>
              </a:ext>
            </a:extLst>
          </p:cNvPr>
          <p:cNvSpPr>
            <a:spLocks noGrp="1"/>
          </p:cNvSpPr>
          <p:nvPr>
            <p:ph type="sldNum" sz="quarter" idx="12"/>
          </p:nvPr>
        </p:nvSpPr>
        <p:spPr/>
        <p:txBody>
          <a:bodyPr/>
          <a:lstStyle/>
          <a:p>
            <a:fld id="{7E6D87CB-B739-47BA-A865-BFCBCF190D51}" type="slidenum">
              <a:rPr lang="en-US" smtClean="0"/>
              <a:t>11</a:t>
            </a:fld>
            <a:endParaRPr lang="en-US"/>
          </a:p>
        </p:txBody>
      </p:sp>
      <p:sp>
        <p:nvSpPr>
          <p:cNvPr id="8" name="Content Placeholder 5">
            <a:extLst>
              <a:ext uri="{FF2B5EF4-FFF2-40B4-BE49-F238E27FC236}">
                <a16:creationId xmlns:a16="http://schemas.microsoft.com/office/drawing/2014/main" id="{A6D179C5-F20D-F784-1A69-4DEDF42DEE43}"/>
              </a:ext>
            </a:extLst>
          </p:cNvPr>
          <p:cNvSpPr txBox="1">
            <a:spLocks/>
          </p:cNvSpPr>
          <p:nvPr/>
        </p:nvSpPr>
        <p:spPr bwMode="auto">
          <a:xfrm>
            <a:off x="103876" y="824158"/>
            <a:ext cx="11505870" cy="828332"/>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Adobe Garamond Pro"/>
              </a:rPr>
              <a:t>Review consists of two steps to ensure an efficient and effective evaluation process for respondents</a:t>
            </a:r>
          </a:p>
        </p:txBody>
      </p:sp>
      <p:sp>
        <p:nvSpPr>
          <p:cNvPr id="11" name="Rectangle 10">
            <a:extLst>
              <a:ext uri="{FF2B5EF4-FFF2-40B4-BE49-F238E27FC236}">
                <a16:creationId xmlns:a16="http://schemas.microsoft.com/office/drawing/2014/main" id="{3434FAF7-4E6D-84ED-C9AA-6B44121B04EC}"/>
              </a:ext>
            </a:extLst>
          </p:cNvPr>
          <p:cNvSpPr/>
          <p:nvPr/>
        </p:nvSpPr>
        <p:spPr bwMode="auto">
          <a:xfrm>
            <a:off x="997212" y="3315389"/>
            <a:ext cx="10197575" cy="3693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a:solidFill>
                  <a:schemeClr val="bg1"/>
                </a:solidFill>
              </a:rPr>
              <a:t>STEP 2: PROPSAL EVALUATION CRITERIA</a:t>
            </a:r>
            <a:endParaRPr kumimoji="0" lang="en-US" b="1" i="0" u="none" strike="noStrike" cap="none" normalizeH="0" baseline="0">
              <a:ln>
                <a:noFill/>
              </a:ln>
              <a:solidFill>
                <a:schemeClr val="bg1"/>
              </a:solidFill>
              <a:effectLst/>
            </a:endParaRPr>
          </a:p>
        </p:txBody>
      </p:sp>
      <p:sp>
        <p:nvSpPr>
          <p:cNvPr id="14" name="Rectangle 13">
            <a:extLst>
              <a:ext uri="{FF2B5EF4-FFF2-40B4-BE49-F238E27FC236}">
                <a16:creationId xmlns:a16="http://schemas.microsoft.com/office/drawing/2014/main" id="{EAF828C4-E037-CA03-B164-4D60EF417BA8}"/>
              </a:ext>
            </a:extLst>
          </p:cNvPr>
          <p:cNvSpPr/>
          <p:nvPr/>
        </p:nvSpPr>
        <p:spPr bwMode="auto">
          <a:xfrm>
            <a:off x="997212" y="4427577"/>
            <a:ext cx="5076062" cy="369332"/>
          </a:xfrm>
          <a:prstGeom prst="rect">
            <a:avLst/>
          </a:prstGeom>
          <a:solidFill>
            <a:srgbClr val="4058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a:ln>
                  <a:noFill/>
                </a:ln>
                <a:solidFill>
                  <a:schemeClr val="bg1"/>
                </a:solidFill>
                <a:effectLst/>
              </a:rPr>
              <a:t>PROJECT RESILIENCY IMPACT (60%)</a:t>
            </a:r>
          </a:p>
        </p:txBody>
      </p:sp>
      <p:sp>
        <p:nvSpPr>
          <p:cNvPr id="15" name="Rectangle 14">
            <a:extLst>
              <a:ext uri="{FF2B5EF4-FFF2-40B4-BE49-F238E27FC236}">
                <a16:creationId xmlns:a16="http://schemas.microsoft.com/office/drawing/2014/main" id="{8B634177-26A5-F542-634F-1DFA18E5242C}"/>
              </a:ext>
            </a:extLst>
          </p:cNvPr>
          <p:cNvSpPr/>
          <p:nvPr/>
        </p:nvSpPr>
        <p:spPr bwMode="auto">
          <a:xfrm>
            <a:off x="6073274" y="4427577"/>
            <a:ext cx="5107763" cy="369332"/>
          </a:xfrm>
          <a:prstGeom prst="rect">
            <a:avLst/>
          </a:prstGeom>
          <a:solidFill>
            <a:srgbClr val="4058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a:ln>
                  <a:noFill/>
                </a:ln>
                <a:solidFill>
                  <a:schemeClr val="bg1"/>
                </a:solidFill>
                <a:effectLst/>
              </a:rPr>
              <a:t>COMMUNITY BENEFIT IMPACT (40%) </a:t>
            </a:r>
          </a:p>
        </p:txBody>
      </p:sp>
      <p:sp>
        <p:nvSpPr>
          <p:cNvPr id="17" name="Content Placeholder 5">
            <a:extLst>
              <a:ext uri="{FF2B5EF4-FFF2-40B4-BE49-F238E27FC236}">
                <a16:creationId xmlns:a16="http://schemas.microsoft.com/office/drawing/2014/main" id="{96CB3628-EC3D-C479-DF16-C27EAA63CF91}"/>
              </a:ext>
            </a:extLst>
          </p:cNvPr>
          <p:cNvSpPr txBox="1">
            <a:spLocks/>
          </p:cNvSpPr>
          <p:nvPr/>
        </p:nvSpPr>
        <p:spPr bwMode="auto">
          <a:xfrm>
            <a:off x="997212" y="3701567"/>
            <a:ext cx="1017485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800" i="0" u="none" strike="noStrike" kern="0" cap="none" spc="0" normalizeH="0" baseline="0" noProof="0" dirty="0">
                <a:ln>
                  <a:noFill/>
                </a:ln>
                <a:solidFill>
                  <a:schemeClr val="tx1"/>
                </a:solidFill>
                <a:effectLst/>
                <a:uLnTx/>
                <a:uFillTx/>
              </a:rPr>
              <a:t>Evaluate the proposed improvements of the submitted projects and proposed metrics for tracking against a weighted scoring system</a:t>
            </a:r>
          </a:p>
        </p:txBody>
      </p:sp>
      <p:graphicFrame>
        <p:nvGraphicFramePr>
          <p:cNvPr id="18" name="Content Placeholder 11">
            <a:extLst>
              <a:ext uri="{FF2B5EF4-FFF2-40B4-BE49-F238E27FC236}">
                <a16:creationId xmlns:a16="http://schemas.microsoft.com/office/drawing/2014/main" id="{9FFE5F55-3134-7765-BD8F-75107F4095C5}"/>
              </a:ext>
            </a:extLst>
          </p:cNvPr>
          <p:cNvGraphicFramePr>
            <a:graphicFrameLocks/>
          </p:cNvGraphicFramePr>
          <p:nvPr>
            <p:extLst>
              <p:ext uri="{D42A27DB-BD31-4B8C-83A1-F6EECF244321}">
                <p14:modId xmlns:p14="http://schemas.microsoft.com/office/powerpoint/2010/main" val="3153267384"/>
              </p:ext>
            </p:extLst>
          </p:nvPr>
        </p:nvGraphicFramePr>
        <p:xfrm>
          <a:off x="999392" y="4832474"/>
          <a:ext cx="10181646" cy="1493520"/>
        </p:xfrm>
        <a:graphic>
          <a:graphicData uri="http://schemas.openxmlformats.org/drawingml/2006/table">
            <a:tbl>
              <a:tblPr firstRow="1" firstCol="1" bandRow="1">
                <a:tableStyleId>{7E9639D4-E3E2-4D34-9284-5A2195B3D0D7}</a:tableStyleId>
              </a:tblPr>
              <a:tblGrid>
                <a:gridCol w="5090823">
                  <a:extLst>
                    <a:ext uri="{9D8B030D-6E8A-4147-A177-3AD203B41FA5}">
                      <a16:colId xmlns:a16="http://schemas.microsoft.com/office/drawing/2014/main" val="2673271481"/>
                    </a:ext>
                  </a:extLst>
                </a:gridCol>
                <a:gridCol w="5090823">
                  <a:extLst>
                    <a:ext uri="{9D8B030D-6E8A-4147-A177-3AD203B41FA5}">
                      <a16:colId xmlns:a16="http://schemas.microsoft.com/office/drawing/2014/main" val="1702533861"/>
                    </a:ext>
                  </a:extLst>
                </a:gridCol>
              </a:tblGrid>
              <a:tr h="1187989">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latin typeface="+mn-lt"/>
                        </a:rPr>
                        <a:t>Does the project demonstrate significant improvements to:</a:t>
                      </a:r>
                      <a:endParaRPr lang="en-US" sz="2000" b="0">
                        <a:solidFill>
                          <a:schemeClr val="tx1">
                            <a:lumMod val="95000"/>
                            <a:lumOff val="5000"/>
                          </a:schemeClr>
                        </a:solidFill>
                        <a:effectLst/>
                        <a:latin typeface="+mn-lt"/>
                      </a:endParaRP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latin typeface="+mn-lt"/>
                        </a:rPr>
                        <a:t>Reduce the number of outages due to extreme weather events</a:t>
                      </a:r>
                      <a:endParaRPr lang="en-US" sz="2000" b="0">
                        <a:solidFill>
                          <a:schemeClr val="tx1">
                            <a:lumMod val="95000"/>
                            <a:lumOff val="5000"/>
                          </a:schemeClr>
                        </a:solidFill>
                        <a:effectLst/>
                        <a:latin typeface="+mn-lt"/>
                      </a:endParaRP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latin typeface="+mn-lt"/>
                        </a:rPr>
                        <a:t>Improve the restoration times due to extreme weather events </a:t>
                      </a:r>
                      <a:endParaRPr lang="en-US" sz="2000" b="0">
                        <a:solidFill>
                          <a:schemeClr val="tx1">
                            <a:lumMod val="95000"/>
                            <a:lumOff val="5000"/>
                          </a:schemeClr>
                        </a:solidFill>
                        <a:effectLst/>
                        <a:latin typeface="+mn-lt"/>
                      </a:endParaRPr>
                    </a:p>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a:solidFill>
                            <a:schemeClr val="tx1">
                              <a:lumMod val="95000"/>
                              <a:lumOff val="5000"/>
                            </a:schemeClr>
                          </a:solidFill>
                          <a:effectLst/>
                        </a:rPr>
                        <a:t> </a:t>
                      </a:r>
                      <a:endParaRPr lang="en-US" sz="2000" b="0">
                        <a:solidFill>
                          <a:schemeClr val="tx1">
                            <a:lumMod val="95000"/>
                            <a:lumOff val="5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1066" marR="61066"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nSpc>
                          <a:spcPct val="100000"/>
                        </a:lnSpc>
                        <a:spcBef>
                          <a:spcPts val="0"/>
                        </a:spcBef>
                        <a:spcAft>
                          <a:spcPts val="0"/>
                        </a:spcAft>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Does the project demonstrate community benefits in any of key areas: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defRPr/>
                      </a:pPr>
                      <a:r>
                        <a:rPr lang="en-US" sz="1400" b="0" kern="1200" dirty="0">
                          <a:solidFill>
                            <a:schemeClr val="tx1"/>
                          </a:solidFill>
                          <a:effectLst/>
                          <a:latin typeface="+mn-lt"/>
                          <a:ea typeface="+mn-ea"/>
                          <a:cs typeface="+mn-cs"/>
                        </a:rPr>
                        <a:t>Community population impacted beneficially</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Community and Labor Engagement</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Workforce Continuity and Good Jobs Plan:</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Diversity, Equity, Inclusion, and Accessibility (DEIA) Plan:</a:t>
                      </a:r>
                    </a:p>
                    <a:p>
                      <a:pPr marL="342900" marR="0" lvl="0" indent="-342900">
                        <a:lnSpc>
                          <a:spcPct val="100000"/>
                        </a:lnSpc>
                        <a:spcBef>
                          <a:spcPts val="0"/>
                        </a:spcBef>
                        <a:spcAft>
                          <a:spcPts val="0"/>
                        </a:spcAft>
                        <a:buFont typeface="Arial" panose="020B0604020202020204" pitchFamily="34" charset="0"/>
                        <a:buChar char="•"/>
                        <a:tabLst>
                          <a:tab pos="398145" algn="l"/>
                          <a:tab pos="1312545" algn="l"/>
                          <a:tab pos="1769745" algn="l"/>
                          <a:tab pos="2226945" algn="l"/>
                          <a:tab pos="2684145" algn="l"/>
                          <a:tab pos="3141345" algn="l"/>
                          <a:tab pos="3598545" algn="l"/>
                          <a:tab pos="4055745" algn="l"/>
                          <a:tab pos="4512945" algn="l"/>
                          <a:tab pos="4970145" algn="l"/>
                          <a:tab pos="5427345" algn="l"/>
                        </a:tabLst>
                      </a:pPr>
                      <a:r>
                        <a:rPr lang="en-US" sz="1400" b="0" dirty="0">
                          <a:solidFill>
                            <a:schemeClr val="tx1">
                              <a:lumMod val="95000"/>
                              <a:lumOff val="5000"/>
                            </a:schemeClr>
                          </a:solidFill>
                          <a:effectLst/>
                          <a:latin typeface="+mn-lt"/>
                        </a:rPr>
                        <a:t>Justice40 Initiative</a:t>
                      </a:r>
                      <a:endParaRPr lang="en-US" sz="1400" b="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61066" marR="61066"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981379713"/>
                  </a:ext>
                </a:extLst>
              </a:tr>
            </a:tbl>
          </a:graphicData>
        </a:graphic>
      </p:graphicFrame>
      <p:sp>
        <p:nvSpPr>
          <p:cNvPr id="5" name="Rectangle 4">
            <a:extLst>
              <a:ext uri="{FF2B5EF4-FFF2-40B4-BE49-F238E27FC236}">
                <a16:creationId xmlns:a16="http://schemas.microsoft.com/office/drawing/2014/main" id="{45ED7BC7-B2CA-6152-3C21-B52652F5FE56}"/>
              </a:ext>
            </a:extLst>
          </p:cNvPr>
          <p:cNvSpPr/>
          <p:nvPr/>
        </p:nvSpPr>
        <p:spPr bwMode="auto">
          <a:xfrm>
            <a:off x="997212" y="1890958"/>
            <a:ext cx="10197575" cy="3693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a:solidFill>
                  <a:schemeClr val="bg1"/>
                </a:solidFill>
              </a:rPr>
              <a:t>STEP 1: SCREENING CRITERIA</a:t>
            </a:r>
            <a:endParaRPr kumimoji="0" lang="en-US" b="1" i="0" u="none" strike="noStrike" cap="none" normalizeH="0" baseline="0">
              <a:ln>
                <a:noFill/>
              </a:ln>
              <a:solidFill>
                <a:schemeClr val="bg1"/>
              </a:solidFill>
              <a:effectLst/>
            </a:endParaRPr>
          </a:p>
        </p:txBody>
      </p:sp>
      <p:grpSp>
        <p:nvGrpSpPr>
          <p:cNvPr id="22" name="Group 21">
            <a:extLst>
              <a:ext uri="{FF2B5EF4-FFF2-40B4-BE49-F238E27FC236}">
                <a16:creationId xmlns:a16="http://schemas.microsoft.com/office/drawing/2014/main" id="{6020A99F-CE58-0928-53E9-53279AC51876}"/>
              </a:ext>
            </a:extLst>
          </p:cNvPr>
          <p:cNvGrpSpPr/>
          <p:nvPr/>
        </p:nvGrpSpPr>
        <p:grpSpPr>
          <a:xfrm>
            <a:off x="1285298" y="2313742"/>
            <a:ext cx="3245057" cy="662971"/>
            <a:chOff x="953032" y="2286691"/>
            <a:chExt cx="3245057" cy="662971"/>
          </a:xfrm>
        </p:grpSpPr>
        <p:sp>
          <p:nvSpPr>
            <p:cNvPr id="13" name="TextBox 12">
              <a:extLst>
                <a:ext uri="{FF2B5EF4-FFF2-40B4-BE49-F238E27FC236}">
                  <a16:creationId xmlns:a16="http://schemas.microsoft.com/office/drawing/2014/main" id="{E434047A-60F7-3824-56AA-7BD9D3DC6D52}"/>
                </a:ext>
              </a:extLst>
            </p:cNvPr>
            <p:cNvSpPr txBox="1"/>
            <p:nvPr/>
          </p:nvSpPr>
          <p:spPr>
            <a:xfrm>
              <a:off x="1593112" y="2303331"/>
              <a:ext cx="2604977" cy="646331"/>
            </a:xfrm>
            <a:prstGeom prst="rect">
              <a:avLst/>
            </a:prstGeom>
            <a:noFill/>
          </p:spPr>
          <p:txBody>
            <a:bodyPr wrap="square" rtlCol="0">
              <a:spAutoFit/>
            </a:bodyPr>
            <a:lstStyle/>
            <a:p>
              <a:r>
                <a:rPr lang="en-US"/>
                <a:t>Is the application complete?</a:t>
              </a:r>
            </a:p>
          </p:txBody>
        </p:sp>
        <p:pic>
          <p:nvPicPr>
            <p:cNvPr id="21" name="Graphic 20" descr="Checkbox Checked with solid fill">
              <a:extLst>
                <a:ext uri="{FF2B5EF4-FFF2-40B4-BE49-F238E27FC236}">
                  <a16:creationId xmlns:a16="http://schemas.microsoft.com/office/drawing/2014/main" id="{2F0975C0-1B2C-2945-0400-DBCF4CB444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32" y="2286691"/>
              <a:ext cx="640080" cy="640080"/>
            </a:xfrm>
            <a:prstGeom prst="rect">
              <a:avLst/>
            </a:prstGeom>
          </p:spPr>
        </p:pic>
      </p:grpSp>
      <p:grpSp>
        <p:nvGrpSpPr>
          <p:cNvPr id="25" name="Group 24">
            <a:extLst>
              <a:ext uri="{FF2B5EF4-FFF2-40B4-BE49-F238E27FC236}">
                <a16:creationId xmlns:a16="http://schemas.microsoft.com/office/drawing/2014/main" id="{B57E4B75-98C2-08C4-9AB6-44826C1F4E56}"/>
              </a:ext>
            </a:extLst>
          </p:cNvPr>
          <p:cNvGrpSpPr/>
          <p:nvPr/>
        </p:nvGrpSpPr>
        <p:grpSpPr>
          <a:xfrm>
            <a:off x="4556760" y="2291886"/>
            <a:ext cx="3219184" cy="923330"/>
            <a:chOff x="4556760" y="2286691"/>
            <a:chExt cx="3219184" cy="923330"/>
          </a:xfrm>
        </p:grpSpPr>
        <p:sp>
          <p:nvSpPr>
            <p:cNvPr id="16" name="TextBox 15">
              <a:extLst>
                <a:ext uri="{FF2B5EF4-FFF2-40B4-BE49-F238E27FC236}">
                  <a16:creationId xmlns:a16="http://schemas.microsoft.com/office/drawing/2014/main" id="{A21C5C54-90DB-F4FC-3EEF-DD98B2806BD6}"/>
                </a:ext>
              </a:extLst>
            </p:cNvPr>
            <p:cNvSpPr txBox="1"/>
            <p:nvPr/>
          </p:nvSpPr>
          <p:spPr>
            <a:xfrm>
              <a:off x="5170967" y="2286691"/>
              <a:ext cx="2604977" cy="923330"/>
            </a:xfrm>
            <a:prstGeom prst="rect">
              <a:avLst/>
            </a:prstGeom>
            <a:noFill/>
          </p:spPr>
          <p:txBody>
            <a:bodyPr wrap="square" rtlCol="0">
              <a:spAutoFit/>
            </a:bodyPr>
            <a:lstStyle/>
            <a:p>
              <a:r>
                <a:rPr lang="en-US" dirty="0"/>
                <a:t>Does the response meet 1 of the 4 objectives?</a:t>
              </a:r>
            </a:p>
          </p:txBody>
        </p:sp>
        <p:pic>
          <p:nvPicPr>
            <p:cNvPr id="23" name="Graphic 22" descr="Checkbox Checked with solid fill">
              <a:extLst>
                <a:ext uri="{FF2B5EF4-FFF2-40B4-BE49-F238E27FC236}">
                  <a16:creationId xmlns:a16="http://schemas.microsoft.com/office/drawing/2014/main" id="{4B038B51-8414-2F75-9C60-24E13986B8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6760" y="2286691"/>
              <a:ext cx="640080" cy="640080"/>
            </a:xfrm>
            <a:prstGeom prst="rect">
              <a:avLst/>
            </a:prstGeom>
          </p:spPr>
        </p:pic>
      </p:grpSp>
      <p:grpSp>
        <p:nvGrpSpPr>
          <p:cNvPr id="26" name="Group 25">
            <a:extLst>
              <a:ext uri="{FF2B5EF4-FFF2-40B4-BE49-F238E27FC236}">
                <a16:creationId xmlns:a16="http://schemas.microsoft.com/office/drawing/2014/main" id="{26164807-B95A-4286-DA58-18819B5B6977}"/>
              </a:ext>
            </a:extLst>
          </p:cNvPr>
          <p:cNvGrpSpPr/>
          <p:nvPr/>
        </p:nvGrpSpPr>
        <p:grpSpPr>
          <a:xfrm>
            <a:off x="7775944" y="2301990"/>
            <a:ext cx="3194257" cy="923330"/>
            <a:chOff x="8290560" y="2804794"/>
            <a:chExt cx="3194257" cy="923330"/>
          </a:xfrm>
        </p:grpSpPr>
        <p:sp>
          <p:nvSpPr>
            <p:cNvPr id="19" name="TextBox 18">
              <a:extLst>
                <a:ext uri="{FF2B5EF4-FFF2-40B4-BE49-F238E27FC236}">
                  <a16:creationId xmlns:a16="http://schemas.microsoft.com/office/drawing/2014/main" id="{337F3F0B-4D18-E372-2853-4D28E5B261EF}"/>
                </a:ext>
              </a:extLst>
            </p:cNvPr>
            <p:cNvSpPr txBox="1"/>
            <p:nvPr/>
          </p:nvSpPr>
          <p:spPr>
            <a:xfrm>
              <a:off x="8879840" y="2804794"/>
              <a:ext cx="2604977" cy="923330"/>
            </a:xfrm>
            <a:prstGeom prst="rect">
              <a:avLst/>
            </a:prstGeom>
            <a:noFill/>
          </p:spPr>
          <p:txBody>
            <a:bodyPr wrap="square" rtlCol="0">
              <a:spAutoFit/>
            </a:bodyPr>
            <a:lstStyle/>
            <a:p>
              <a:r>
                <a:rPr lang="en-US"/>
                <a:t>Does the application meet workforce standards</a:t>
              </a:r>
            </a:p>
          </p:txBody>
        </p:sp>
        <p:pic>
          <p:nvPicPr>
            <p:cNvPr id="24" name="Graphic 23" descr="Checkbox Checked with solid fill">
              <a:extLst>
                <a:ext uri="{FF2B5EF4-FFF2-40B4-BE49-F238E27FC236}">
                  <a16:creationId xmlns:a16="http://schemas.microsoft.com/office/drawing/2014/main" id="{8E2F9E35-FDA8-89A7-E61E-F26B845E32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0560" y="2811045"/>
              <a:ext cx="640080" cy="640080"/>
            </a:xfrm>
            <a:prstGeom prst="rect">
              <a:avLst/>
            </a:prstGeom>
          </p:spPr>
        </p:pic>
      </p:grpSp>
    </p:spTree>
    <p:extLst>
      <p:ext uri="{BB962C8B-B14F-4D97-AF65-F5344CB8AC3E}">
        <p14:creationId xmlns:p14="http://schemas.microsoft.com/office/powerpoint/2010/main" val="1437866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6737-F1C0-F793-A732-B5856B06F51F}"/>
              </a:ext>
            </a:extLst>
          </p:cNvPr>
          <p:cNvSpPr>
            <a:spLocks noGrp="1"/>
          </p:cNvSpPr>
          <p:nvPr>
            <p:ph type="title"/>
          </p:nvPr>
        </p:nvSpPr>
        <p:spPr/>
        <p:txBody>
          <a:bodyPr/>
          <a:lstStyle/>
          <a:p>
            <a:pPr algn="ctr"/>
            <a:r>
              <a:rPr lang="en-US" dirty="0"/>
              <a:t>Dept. of Energy Reporting Requirements</a:t>
            </a:r>
          </a:p>
        </p:txBody>
      </p:sp>
      <p:sp>
        <p:nvSpPr>
          <p:cNvPr id="3" name="Slide Number Placeholder 2">
            <a:extLst>
              <a:ext uri="{FF2B5EF4-FFF2-40B4-BE49-F238E27FC236}">
                <a16:creationId xmlns:a16="http://schemas.microsoft.com/office/drawing/2014/main" id="{AE1DA977-791C-2C15-02DD-383A521BA5E3}"/>
              </a:ext>
            </a:extLst>
          </p:cNvPr>
          <p:cNvSpPr>
            <a:spLocks noGrp="1"/>
          </p:cNvSpPr>
          <p:nvPr>
            <p:ph type="sldNum" sz="quarter" idx="12"/>
          </p:nvPr>
        </p:nvSpPr>
        <p:spPr/>
        <p:txBody>
          <a:bodyPr/>
          <a:lstStyle/>
          <a:p>
            <a:fld id="{7E6D87CB-B739-47BA-A865-BFCBCF190D51}" type="slidenum">
              <a:rPr lang="en-US" smtClean="0"/>
              <a:t>12</a:t>
            </a:fld>
            <a:endParaRPr lang="en-US"/>
          </a:p>
        </p:txBody>
      </p:sp>
      <p:sp>
        <p:nvSpPr>
          <p:cNvPr id="9" name="Rectangle 8">
            <a:extLst>
              <a:ext uri="{FF2B5EF4-FFF2-40B4-BE49-F238E27FC236}">
                <a16:creationId xmlns:a16="http://schemas.microsoft.com/office/drawing/2014/main" id="{AD3B5D24-ADAE-E329-DDC2-63FF8A3B0FB9}"/>
              </a:ext>
            </a:extLst>
          </p:cNvPr>
          <p:cNvSpPr/>
          <p:nvPr/>
        </p:nvSpPr>
        <p:spPr bwMode="auto">
          <a:xfrm>
            <a:off x="4328106" y="1010768"/>
            <a:ext cx="3749040" cy="338554"/>
          </a:xfrm>
          <a:prstGeom prst="rect">
            <a:avLst/>
          </a:prstGeom>
          <a:solidFill>
            <a:srgbClr val="ADD0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tx1">
                    <a:lumMod val="95000"/>
                    <a:lumOff val="5000"/>
                  </a:schemeClr>
                </a:solidFill>
                <a:effectLst/>
              </a:rPr>
              <a:t>Quarterly Reporting</a:t>
            </a:r>
          </a:p>
        </p:txBody>
      </p:sp>
      <p:sp>
        <p:nvSpPr>
          <p:cNvPr id="10" name="Rectangle 9">
            <a:extLst>
              <a:ext uri="{FF2B5EF4-FFF2-40B4-BE49-F238E27FC236}">
                <a16:creationId xmlns:a16="http://schemas.microsoft.com/office/drawing/2014/main" id="{EAB74E6D-D378-7E1B-F390-5D8186E04CAC}"/>
              </a:ext>
            </a:extLst>
          </p:cNvPr>
          <p:cNvSpPr/>
          <p:nvPr/>
        </p:nvSpPr>
        <p:spPr bwMode="auto">
          <a:xfrm>
            <a:off x="8077146" y="1010768"/>
            <a:ext cx="3749040" cy="338554"/>
          </a:xfrm>
          <a:prstGeom prst="rect">
            <a:avLst/>
          </a:prstGeom>
          <a:solidFill>
            <a:srgbClr val="ADD0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a:ln>
                  <a:noFill/>
                </a:ln>
                <a:solidFill>
                  <a:schemeClr val="tx1">
                    <a:lumMod val="95000"/>
                    <a:lumOff val="5000"/>
                  </a:schemeClr>
                </a:solidFill>
                <a:effectLst/>
              </a:rPr>
              <a:t>Annual Report</a:t>
            </a:r>
          </a:p>
        </p:txBody>
      </p:sp>
      <p:sp>
        <p:nvSpPr>
          <p:cNvPr id="12" name="Content Placeholder 5">
            <a:extLst>
              <a:ext uri="{FF2B5EF4-FFF2-40B4-BE49-F238E27FC236}">
                <a16:creationId xmlns:a16="http://schemas.microsoft.com/office/drawing/2014/main" id="{517FBE74-C4B1-7AB2-5C4C-5CF7687F228A}"/>
              </a:ext>
            </a:extLst>
          </p:cNvPr>
          <p:cNvSpPr txBox="1">
            <a:spLocks/>
          </p:cNvSpPr>
          <p:nvPr/>
        </p:nvSpPr>
        <p:spPr bwMode="auto">
          <a:xfrm>
            <a:off x="8183429" y="4282306"/>
            <a:ext cx="3536473" cy="1909521"/>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i="0" u="none" strike="noStrike" kern="0" cap="none" spc="0" normalizeH="0" baseline="0" noProof="0">
                <a:ln>
                  <a:noFill/>
                </a:ln>
                <a:solidFill>
                  <a:schemeClr val="tx1"/>
                </a:solidFill>
                <a:effectLst/>
                <a:uLnTx/>
                <a:uFillTx/>
                <a:latin typeface="Helvetica"/>
                <a:ea typeface="Geneva" charset="-128"/>
              </a:rPr>
              <a:t>Form-based report includes impacts (e.g., performance metrics), job creation, workforce demographics, and community engagements</a:t>
            </a:r>
          </a:p>
        </p:txBody>
      </p:sp>
      <p:sp>
        <p:nvSpPr>
          <p:cNvPr id="5" name="Rectangle 4">
            <a:extLst>
              <a:ext uri="{FF2B5EF4-FFF2-40B4-BE49-F238E27FC236}">
                <a16:creationId xmlns:a16="http://schemas.microsoft.com/office/drawing/2014/main" id="{6925F63A-64AB-0D5B-CBFF-EBDD37BBE2CB}"/>
              </a:ext>
            </a:extLst>
          </p:cNvPr>
          <p:cNvSpPr/>
          <p:nvPr/>
        </p:nvSpPr>
        <p:spPr bwMode="auto">
          <a:xfrm>
            <a:off x="579066" y="1010768"/>
            <a:ext cx="3749040" cy="338554"/>
          </a:xfrm>
          <a:prstGeom prst="rect">
            <a:avLst/>
          </a:prstGeom>
          <a:solidFill>
            <a:srgbClr val="ADD0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tx1">
                    <a:lumMod val="95000"/>
                    <a:lumOff val="5000"/>
                  </a:schemeClr>
                </a:solidFill>
                <a:effectLst/>
              </a:rPr>
              <a:t>Project Management Plan</a:t>
            </a:r>
          </a:p>
        </p:txBody>
      </p:sp>
      <p:sp>
        <p:nvSpPr>
          <p:cNvPr id="7" name="Content Placeholder 5">
            <a:extLst>
              <a:ext uri="{FF2B5EF4-FFF2-40B4-BE49-F238E27FC236}">
                <a16:creationId xmlns:a16="http://schemas.microsoft.com/office/drawing/2014/main" id="{B99B507D-467B-380E-A563-21E99FAA41A8}"/>
              </a:ext>
            </a:extLst>
          </p:cNvPr>
          <p:cNvSpPr txBox="1">
            <a:spLocks/>
          </p:cNvSpPr>
          <p:nvPr/>
        </p:nvSpPr>
        <p:spPr bwMode="auto">
          <a:xfrm>
            <a:off x="685349" y="1402544"/>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b="1" i="0" u="none" strike="noStrike" kern="0" cap="none" spc="0" normalizeH="0" baseline="0" noProof="0" dirty="0">
                <a:ln>
                  <a:noFill/>
                </a:ln>
                <a:solidFill>
                  <a:srgbClr val="64A70B"/>
                </a:solidFill>
                <a:effectLst/>
                <a:uLnTx/>
                <a:uFillTx/>
                <a:latin typeface="Helvetica"/>
                <a:ea typeface="Geneva" charset="-128"/>
              </a:rPr>
              <a:t>Due 90 days after effective award date</a:t>
            </a:r>
          </a:p>
        </p:txBody>
      </p:sp>
      <p:sp>
        <p:nvSpPr>
          <p:cNvPr id="14" name="Content Placeholder 5">
            <a:extLst>
              <a:ext uri="{FF2B5EF4-FFF2-40B4-BE49-F238E27FC236}">
                <a16:creationId xmlns:a16="http://schemas.microsoft.com/office/drawing/2014/main" id="{D2FEFC3C-770A-AC05-27FE-B901444A6AB3}"/>
              </a:ext>
            </a:extLst>
          </p:cNvPr>
          <p:cNvSpPr txBox="1">
            <a:spLocks/>
          </p:cNvSpPr>
          <p:nvPr/>
        </p:nvSpPr>
        <p:spPr bwMode="auto">
          <a:xfrm>
            <a:off x="796594" y="2441047"/>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endParaRPr kumimoji="0" lang="en-US" sz="1600" b="1" i="0" u="none" strike="noStrike" kern="0" cap="none" spc="0" normalizeH="0" baseline="0" noProof="0" dirty="0">
              <a:ln>
                <a:noFill/>
              </a:ln>
              <a:solidFill>
                <a:srgbClr val="64A70B"/>
              </a:solidFill>
              <a:effectLst/>
              <a:uLnTx/>
              <a:uFillTx/>
              <a:latin typeface="Helvetica"/>
              <a:ea typeface="Geneva" charset="-128"/>
            </a:endParaRPr>
          </a:p>
        </p:txBody>
      </p:sp>
      <p:pic>
        <p:nvPicPr>
          <p:cNvPr id="16" name="Picture 15">
            <a:extLst>
              <a:ext uri="{FF2B5EF4-FFF2-40B4-BE49-F238E27FC236}">
                <a16:creationId xmlns:a16="http://schemas.microsoft.com/office/drawing/2014/main" id="{123E4DC6-A753-54DC-BC13-B82170D6B49D}"/>
              </a:ext>
            </a:extLst>
          </p:cNvPr>
          <p:cNvPicPr>
            <a:picLocks noChangeAspect="1"/>
          </p:cNvPicPr>
          <p:nvPr/>
        </p:nvPicPr>
        <p:blipFill>
          <a:blip r:embed="rId2"/>
          <a:stretch>
            <a:fillRect/>
          </a:stretch>
        </p:blipFill>
        <p:spPr>
          <a:xfrm>
            <a:off x="949275" y="2042601"/>
            <a:ext cx="3295814" cy="2027754"/>
          </a:xfrm>
          <a:prstGeom prst="rect">
            <a:avLst/>
          </a:prstGeom>
        </p:spPr>
      </p:pic>
      <p:sp>
        <p:nvSpPr>
          <p:cNvPr id="17" name="Content Placeholder 5">
            <a:extLst>
              <a:ext uri="{FF2B5EF4-FFF2-40B4-BE49-F238E27FC236}">
                <a16:creationId xmlns:a16="http://schemas.microsoft.com/office/drawing/2014/main" id="{148A6A3E-BA7A-4DB4-9335-C42FA4BB5E7D}"/>
              </a:ext>
            </a:extLst>
          </p:cNvPr>
          <p:cNvSpPr txBox="1">
            <a:spLocks/>
          </p:cNvSpPr>
          <p:nvPr/>
        </p:nvSpPr>
        <p:spPr bwMode="auto">
          <a:xfrm>
            <a:off x="791633" y="4282306"/>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i="0" u="none" strike="noStrike" kern="0" cap="none" spc="0" normalizeH="0" baseline="0" noProof="0" dirty="0">
                <a:ln>
                  <a:noFill/>
                </a:ln>
                <a:solidFill>
                  <a:schemeClr val="tx1"/>
                </a:solidFill>
                <a:effectLst/>
                <a:uLnTx/>
                <a:uFillTx/>
                <a:latin typeface="Helvetica"/>
                <a:ea typeface="Geneva" charset="-128"/>
              </a:rPr>
              <a:t>Form-based response collecting information related to award, administration budget, customer impact, project milestones, contracts, impact metrics, overall and risks</a:t>
            </a:r>
          </a:p>
        </p:txBody>
      </p:sp>
      <p:sp>
        <p:nvSpPr>
          <p:cNvPr id="18" name="Content Placeholder 5">
            <a:extLst>
              <a:ext uri="{FF2B5EF4-FFF2-40B4-BE49-F238E27FC236}">
                <a16:creationId xmlns:a16="http://schemas.microsoft.com/office/drawing/2014/main" id="{3AE74726-0F0C-1763-E794-85DF7BCA9787}"/>
              </a:ext>
            </a:extLst>
          </p:cNvPr>
          <p:cNvSpPr txBox="1">
            <a:spLocks/>
          </p:cNvSpPr>
          <p:nvPr/>
        </p:nvSpPr>
        <p:spPr bwMode="auto">
          <a:xfrm>
            <a:off x="4163377" y="1402544"/>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b="1" i="0" u="none" strike="noStrike" kern="0" cap="none" spc="0" normalizeH="0" baseline="0" noProof="0" dirty="0">
                <a:ln>
                  <a:noFill/>
                </a:ln>
                <a:solidFill>
                  <a:srgbClr val="64A70B"/>
                </a:solidFill>
                <a:effectLst/>
                <a:uLnTx/>
                <a:uFillTx/>
                <a:latin typeface="Helvetica"/>
                <a:ea typeface="Geneva" charset="-128"/>
              </a:rPr>
              <a:t>Due 30 days after the end of each Quarter</a:t>
            </a:r>
          </a:p>
        </p:txBody>
      </p:sp>
      <p:sp>
        <p:nvSpPr>
          <p:cNvPr id="19" name="Content Placeholder 5">
            <a:extLst>
              <a:ext uri="{FF2B5EF4-FFF2-40B4-BE49-F238E27FC236}">
                <a16:creationId xmlns:a16="http://schemas.microsoft.com/office/drawing/2014/main" id="{ACFFA1D7-9CDD-C197-85C7-1F19D3FD80B6}"/>
              </a:ext>
            </a:extLst>
          </p:cNvPr>
          <p:cNvSpPr txBox="1">
            <a:spLocks/>
          </p:cNvSpPr>
          <p:nvPr/>
        </p:nvSpPr>
        <p:spPr bwMode="auto">
          <a:xfrm>
            <a:off x="7964253" y="1402544"/>
            <a:ext cx="3536473"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b="1" i="0" u="none" strike="noStrike" kern="0" cap="none" spc="0" normalizeH="0" baseline="0" noProof="0" dirty="0">
                <a:ln>
                  <a:noFill/>
                </a:ln>
                <a:solidFill>
                  <a:srgbClr val="64A70B"/>
                </a:solidFill>
                <a:effectLst/>
                <a:uLnTx/>
                <a:uFillTx/>
                <a:latin typeface="Helvetica"/>
                <a:ea typeface="Geneva" charset="-128"/>
              </a:rPr>
              <a:t>Due 30 days after reporting year (October 1 – September 30)</a:t>
            </a:r>
          </a:p>
        </p:txBody>
      </p:sp>
      <p:pic>
        <p:nvPicPr>
          <p:cNvPr id="21" name="Picture 20">
            <a:extLst>
              <a:ext uri="{FF2B5EF4-FFF2-40B4-BE49-F238E27FC236}">
                <a16:creationId xmlns:a16="http://schemas.microsoft.com/office/drawing/2014/main" id="{5F579AB5-80D3-7911-6264-43A62E6F2DC1}"/>
              </a:ext>
            </a:extLst>
          </p:cNvPr>
          <p:cNvPicPr>
            <a:picLocks noChangeAspect="1"/>
          </p:cNvPicPr>
          <p:nvPr/>
        </p:nvPicPr>
        <p:blipFill>
          <a:blip r:embed="rId3"/>
          <a:stretch>
            <a:fillRect/>
          </a:stretch>
        </p:blipFill>
        <p:spPr>
          <a:xfrm>
            <a:off x="8711260" y="2095977"/>
            <a:ext cx="2617488" cy="525500"/>
          </a:xfrm>
          <a:prstGeom prst="rect">
            <a:avLst/>
          </a:prstGeom>
        </p:spPr>
      </p:pic>
      <p:pic>
        <p:nvPicPr>
          <p:cNvPr id="23" name="Picture 22">
            <a:extLst>
              <a:ext uri="{FF2B5EF4-FFF2-40B4-BE49-F238E27FC236}">
                <a16:creationId xmlns:a16="http://schemas.microsoft.com/office/drawing/2014/main" id="{30FC75DA-EA67-E9F0-93A4-9CA24A844E1C}"/>
              </a:ext>
            </a:extLst>
          </p:cNvPr>
          <p:cNvPicPr>
            <a:picLocks noChangeAspect="1"/>
          </p:cNvPicPr>
          <p:nvPr/>
        </p:nvPicPr>
        <p:blipFill>
          <a:blip r:embed="rId4"/>
          <a:stretch>
            <a:fillRect/>
          </a:stretch>
        </p:blipFill>
        <p:spPr>
          <a:xfrm>
            <a:off x="8893886" y="2695376"/>
            <a:ext cx="2364930" cy="1564603"/>
          </a:xfrm>
          <a:prstGeom prst="rect">
            <a:avLst/>
          </a:prstGeom>
        </p:spPr>
      </p:pic>
      <p:pic>
        <p:nvPicPr>
          <p:cNvPr id="27" name="Picture 26">
            <a:extLst>
              <a:ext uri="{FF2B5EF4-FFF2-40B4-BE49-F238E27FC236}">
                <a16:creationId xmlns:a16="http://schemas.microsoft.com/office/drawing/2014/main" id="{59E2B1DA-3249-AD93-C20A-083A6B2ED84B}"/>
              </a:ext>
            </a:extLst>
          </p:cNvPr>
          <p:cNvPicPr>
            <a:picLocks noChangeAspect="1"/>
          </p:cNvPicPr>
          <p:nvPr/>
        </p:nvPicPr>
        <p:blipFill>
          <a:blip r:embed="rId5"/>
          <a:stretch>
            <a:fillRect/>
          </a:stretch>
        </p:blipFill>
        <p:spPr>
          <a:xfrm>
            <a:off x="5000652" y="2050750"/>
            <a:ext cx="2617489" cy="3005676"/>
          </a:xfrm>
          <a:prstGeom prst="rect">
            <a:avLst/>
          </a:prstGeom>
        </p:spPr>
      </p:pic>
      <p:sp>
        <p:nvSpPr>
          <p:cNvPr id="28" name="Content Placeholder 5">
            <a:extLst>
              <a:ext uri="{FF2B5EF4-FFF2-40B4-BE49-F238E27FC236}">
                <a16:creationId xmlns:a16="http://schemas.microsoft.com/office/drawing/2014/main" id="{A3D81CDC-85A8-E1AC-C3AD-F5F98386969C}"/>
              </a:ext>
            </a:extLst>
          </p:cNvPr>
          <p:cNvSpPr txBox="1">
            <a:spLocks/>
          </p:cNvSpPr>
          <p:nvPr/>
        </p:nvSpPr>
        <p:spPr bwMode="auto">
          <a:xfrm>
            <a:off x="4443392" y="5056426"/>
            <a:ext cx="3536473" cy="1909521"/>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ctr" defTabSz="914400" rtl="0" eaLnBrk="0" fontAlgn="base" latinLnBrk="0" hangingPunct="0">
              <a:lnSpc>
                <a:spcPct val="100000"/>
              </a:lnSpc>
              <a:spcBef>
                <a:spcPts val="1200"/>
              </a:spcBef>
              <a:spcAft>
                <a:spcPts val="600"/>
              </a:spcAft>
              <a:buClrTx/>
              <a:buSzTx/>
              <a:buFontTx/>
              <a:buNone/>
              <a:tabLst/>
              <a:defRPr/>
            </a:pPr>
            <a:r>
              <a:rPr kumimoji="0" lang="en-US" sz="1600" i="0" u="none" strike="noStrike" kern="0" cap="none" spc="0" normalizeH="0" baseline="0" noProof="0">
                <a:ln>
                  <a:noFill/>
                </a:ln>
                <a:solidFill>
                  <a:schemeClr val="tx1"/>
                </a:solidFill>
                <a:effectLst/>
                <a:uLnTx/>
                <a:uFillTx/>
                <a:latin typeface="Helvetica"/>
                <a:ea typeface="Geneva" charset="-128"/>
              </a:rPr>
              <a:t>Project-specific information and updates related to project build, resilience impact, and financial reporting </a:t>
            </a:r>
          </a:p>
        </p:txBody>
      </p:sp>
      <p:sp>
        <p:nvSpPr>
          <p:cNvPr id="32" name="TextBox 31">
            <a:extLst>
              <a:ext uri="{FF2B5EF4-FFF2-40B4-BE49-F238E27FC236}">
                <a16:creationId xmlns:a16="http://schemas.microsoft.com/office/drawing/2014/main" id="{6C9A9CD5-71AC-D1BC-B74B-04E799086C97}"/>
              </a:ext>
            </a:extLst>
          </p:cNvPr>
          <p:cNvSpPr txBox="1"/>
          <p:nvPr/>
        </p:nvSpPr>
        <p:spPr>
          <a:xfrm>
            <a:off x="949274" y="6356350"/>
            <a:ext cx="7516631" cy="253916"/>
          </a:xfrm>
          <a:prstGeom prst="rect">
            <a:avLst/>
          </a:prstGeom>
          <a:noFill/>
        </p:spPr>
        <p:txBody>
          <a:bodyPr wrap="square">
            <a:spAutoFit/>
          </a:bodyPr>
          <a:lstStyle/>
          <a:p>
            <a:r>
              <a:rPr lang="en-US" sz="1050" dirty="0">
                <a:solidFill>
                  <a:schemeClr val="tx1">
                    <a:lumMod val="95000"/>
                    <a:lumOff val="5000"/>
                  </a:schemeClr>
                </a:solidFill>
                <a:effectLst/>
              </a:rPr>
              <a:t>More information found at -</a:t>
            </a:r>
            <a:r>
              <a:rPr lang="en-US" sz="1050" u="sng" dirty="0">
                <a:solidFill>
                  <a:schemeClr val="tx1">
                    <a:lumMod val="95000"/>
                    <a:lumOff val="5000"/>
                  </a:schemeClr>
                </a:solidFill>
                <a:effectLst/>
              </a:rPr>
              <a:t> </a:t>
            </a:r>
            <a:r>
              <a:rPr lang="en-US" sz="1050" dirty="0">
                <a:solidFill>
                  <a:schemeClr val="tx1">
                    <a:lumMod val="95000"/>
                    <a:lumOff val="5000"/>
                  </a:schemeClr>
                </a:solidFill>
                <a:effectLst/>
                <a:hlinkClick r:id="rId6" tooltip="https://netl.doe.gov/bilhub/grid-resilience/formula-grants/post-award-documents">
                  <a:extLst>
                    <a:ext uri="{A12FA001-AC4F-418D-AE19-62706E023703}">
                      <ahyp:hlinkClr xmlns:ahyp="http://schemas.microsoft.com/office/drawing/2018/hyperlinkcolor" val="tx"/>
                    </a:ext>
                  </a:extLst>
                </a:hlinkClick>
              </a:rPr>
              <a:t>https://netl.doe.gov/bilhub/grid-resilience/formula-grants/post-award-documents</a:t>
            </a:r>
            <a:endParaRPr lang="en-US" sz="1050" dirty="0">
              <a:solidFill>
                <a:schemeClr val="tx1">
                  <a:lumMod val="95000"/>
                  <a:lumOff val="5000"/>
                </a:schemeClr>
              </a:solidFill>
            </a:endParaRPr>
          </a:p>
        </p:txBody>
      </p:sp>
    </p:spTree>
    <p:extLst>
      <p:ext uri="{BB962C8B-B14F-4D97-AF65-F5344CB8AC3E}">
        <p14:creationId xmlns:p14="http://schemas.microsoft.com/office/powerpoint/2010/main" val="3563986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7505-C760-54FE-10BF-7B0C06DB3509}"/>
              </a:ext>
            </a:extLst>
          </p:cNvPr>
          <p:cNvSpPr>
            <a:spLocks noGrp="1"/>
          </p:cNvSpPr>
          <p:nvPr>
            <p:ph type="title"/>
          </p:nvPr>
        </p:nvSpPr>
        <p:spPr/>
        <p:txBody>
          <a:bodyPr/>
          <a:lstStyle/>
          <a:p>
            <a:r>
              <a:rPr lang="en-US" dirty="0"/>
              <a:t>RFP and Associated Documents</a:t>
            </a:r>
          </a:p>
        </p:txBody>
      </p:sp>
      <p:sp>
        <p:nvSpPr>
          <p:cNvPr id="3" name="Slide Number Placeholder 2">
            <a:extLst>
              <a:ext uri="{FF2B5EF4-FFF2-40B4-BE49-F238E27FC236}">
                <a16:creationId xmlns:a16="http://schemas.microsoft.com/office/drawing/2014/main" id="{94F170CF-8B84-A0E7-CCE2-3FA9FA76DB76}"/>
              </a:ext>
            </a:extLst>
          </p:cNvPr>
          <p:cNvSpPr>
            <a:spLocks noGrp="1"/>
          </p:cNvSpPr>
          <p:nvPr>
            <p:ph type="sldNum" sz="quarter" idx="12"/>
          </p:nvPr>
        </p:nvSpPr>
        <p:spPr/>
        <p:txBody>
          <a:bodyPr/>
          <a:lstStyle/>
          <a:p>
            <a:fld id="{7E6D87CB-B739-47BA-A865-BFCBCF190D51}" type="slidenum">
              <a:rPr lang="en-US" smtClean="0"/>
              <a:t>13</a:t>
            </a:fld>
            <a:endParaRPr lang="en-US"/>
          </a:p>
        </p:txBody>
      </p:sp>
      <p:sp>
        <p:nvSpPr>
          <p:cNvPr id="4" name="Rectangle 3">
            <a:extLst>
              <a:ext uri="{FF2B5EF4-FFF2-40B4-BE49-F238E27FC236}">
                <a16:creationId xmlns:a16="http://schemas.microsoft.com/office/drawing/2014/main" id="{A0E357B7-F47F-2137-67FF-CA4159E654E6}"/>
              </a:ext>
            </a:extLst>
          </p:cNvPr>
          <p:cNvSpPr txBox="1">
            <a:spLocks/>
          </p:cNvSpPr>
          <p:nvPr/>
        </p:nvSpPr>
        <p:spPr bwMode="auto">
          <a:xfrm>
            <a:off x="461639" y="1305017"/>
            <a:ext cx="11603114" cy="5202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0" indent="0">
              <a:buNone/>
            </a:pPr>
            <a:r>
              <a:rPr lang="en-US" sz="2400" b="1" u="sng" kern="0" dirty="0">
                <a:latin typeface="+mj-lt"/>
                <a:ea typeface="Geneva" charset="0"/>
                <a:cs typeface="Geneva" charset="0"/>
              </a:rPr>
              <a:t>Next steps and where to find the RFP &amp; Associated Documents</a:t>
            </a:r>
            <a:r>
              <a:rPr lang="en-US" sz="2400" kern="0" dirty="0">
                <a:latin typeface="+mj-lt"/>
                <a:ea typeface="Geneva" charset="0"/>
                <a:cs typeface="Geneva" charset="0"/>
              </a:rPr>
              <a:t>:</a:t>
            </a:r>
          </a:p>
          <a:p>
            <a:r>
              <a:rPr lang="en-US" sz="2400" kern="0" dirty="0">
                <a:latin typeface="+mj-lt"/>
                <a:ea typeface="Geneva" charset="0"/>
                <a:cs typeface="Geneva" charset="0"/>
              </a:rPr>
              <a:t>RFP Opened for all eligible entities on August 24, 2023 and all proposed applications are due by 5:00 pm on September 28, 2023.</a:t>
            </a:r>
          </a:p>
          <a:p>
            <a:r>
              <a:rPr lang="en-US" sz="2400" kern="0" dirty="0">
                <a:latin typeface="+mj-lt"/>
                <a:ea typeface="Geneva" charset="0"/>
                <a:cs typeface="Geneva" charset="0"/>
              </a:rPr>
              <a:t>Santee Cooper will host another virtual Post-RFP bid information session September 7, 2023, please submit all questions to </a:t>
            </a:r>
            <a:r>
              <a:rPr lang="en-US" sz="2400" b="1" kern="0" dirty="0">
                <a:solidFill>
                  <a:srgbClr val="64A70B"/>
                </a:solidFill>
                <a:latin typeface="+mj-lt"/>
                <a:ea typeface="Geneva" charset="0"/>
                <a:cs typeface="Geneva" charset="0"/>
                <a:hlinkClick r:id="rId2">
                  <a:extLst>
                    <a:ext uri="{A12FA001-AC4F-418D-AE19-62706E023703}">
                      <ahyp:hlinkClr xmlns:ahyp="http://schemas.microsoft.com/office/drawing/2018/hyperlinkcolor" val="tx"/>
                    </a:ext>
                  </a:extLst>
                </a:hlinkClick>
              </a:rPr>
              <a:t>gridresiliencegrant@santeecooper.com</a:t>
            </a:r>
            <a:r>
              <a:rPr lang="en-US" sz="2400" b="1" kern="0" dirty="0">
                <a:solidFill>
                  <a:srgbClr val="64A70B"/>
                </a:solidFill>
                <a:latin typeface="+mj-lt"/>
                <a:ea typeface="Geneva" charset="0"/>
                <a:cs typeface="Geneva" charset="0"/>
              </a:rPr>
              <a:t>  </a:t>
            </a:r>
            <a:r>
              <a:rPr lang="en-US" sz="2400" kern="0" dirty="0">
                <a:latin typeface="+mj-lt"/>
                <a:ea typeface="Geneva" charset="0"/>
                <a:cs typeface="Geneva" charset="0"/>
              </a:rPr>
              <a:t>no later than September 5, 2023.</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mj-lt"/>
                <a:ea typeface="Geneva" charset="-128"/>
              </a:rPr>
              <a:t>All project submission related questions and proposed projects should be sent to Santee Cooper at the following email address</a:t>
            </a:r>
            <a:r>
              <a:rPr kumimoji="0" lang="en-US" sz="2400" b="0" i="0" u="none" strike="noStrike" kern="0" cap="none" spc="0" normalizeH="0" baseline="0" noProof="0" dirty="0">
                <a:ln>
                  <a:noFill/>
                </a:ln>
                <a:solidFill>
                  <a:srgbClr val="000000"/>
                </a:solidFill>
                <a:effectLst/>
                <a:uLnTx/>
                <a:uFillTx/>
                <a:latin typeface="Helvetica"/>
                <a:ea typeface="Geneva" charset="-128"/>
              </a:rPr>
              <a:t>: </a:t>
            </a:r>
            <a:r>
              <a:rPr kumimoji="0" lang="en-US" sz="2400" b="1" i="0" u="sng" strike="noStrike" kern="0" cap="none" spc="0" normalizeH="0" baseline="0" noProof="0" dirty="0">
                <a:ln>
                  <a:noFill/>
                </a:ln>
                <a:solidFill>
                  <a:srgbClr val="64A70B"/>
                </a:solidFill>
                <a:effectLst/>
                <a:uLnTx/>
                <a:uFillTx/>
                <a:latin typeface="+mj-lt"/>
                <a:ea typeface="Geneva" charset="-128"/>
              </a:rPr>
              <a:t>gridresiliencegrant@santeecooper.com</a:t>
            </a:r>
            <a:endParaRPr kumimoji="0" lang="en-US" sz="2400" b="1" i="0" u="sng" strike="noStrike" kern="0" cap="none" spc="0" normalizeH="0" baseline="0" noProof="0" dirty="0">
              <a:ln>
                <a:noFill/>
              </a:ln>
              <a:solidFill>
                <a:srgbClr val="64A70B"/>
              </a:solidFill>
              <a:effectLst/>
              <a:highlight>
                <a:srgbClr val="FFFF00"/>
              </a:highlight>
              <a:uLnTx/>
              <a:uFillTx/>
              <a:latin typeface="+mj-lt"/>
              <a:ea typeface="Geneva" charset="-128"/>
            </a:endParaRPr>
          </a:p>
          <a:p>
            <a:pPr lvl="1" indent="-342900">
              <a:buFontTx/>
              <a:buChar char="•"/>
              <a:defRPr/>
            </a:pPr>
            <a:r>
              <a:rPr kumimoji="0" lang="en-US" sz="2000" b="0" i="0" u="none" strike="noStrike" kern="0" cap="none" spc="0" normalizeH="0" baseline="0" noProof="0" dirty="0">
                <a:ln>
                  <a:noFill/>
                </a:ln>
                <a:solidFill>
                  <a:srgbClr val="000000"/>
                </a:solidFill>
                <a:effectLst/>
                <a:uLnTx/>
                <a:uFillTx/>
                <a:latin typeface="+mj-lt"/>
                <a:ea typeface="Geneva" charset="-128"/>
              </a:rPr>
              <a:t>(</a:t>
            </a:r>
            <a:r>
              <a:rPr kumimoji="0" lang="en-US" sz="2000" i="1" u="none" strike="noStrike" kern="0" cap="none" spc="0" normalizeH="0" baseline="0" noProof="0" dirty="0">
                <a:ln>
                  <a:noFill/>
                </a:ln>
                <a:solidFill>
                  <a:srgbClr val="000000"/>
                </a:solidFill>
                <a:effectLst/>
                <a:uLnTx/>
                <a:uFillTx/>
                <a:latin typeface="+mj-lt"/>
                <a:ea typeface="Geneva" charset="-128"/>
              </a:rPr>
              <a:t>Please clearly state in the subject line whether you are submitting a question or final application</a:t>
            </a:r>
            <a:r>
              <a:rPr kumimoji="0" lang="en-US" sz="2000" b="0" i="0" u="none" strike="noStrike" kern="0" cap="none" spc="0" normalizeH="0" baseline="0" noProof="0" dirty="0">
                <a:ln>
                  <a:noFill/>
                </a:ln>
                <a:solidFill>
                  <a:srgbClr val="000000"/>
                </a:solidFill>
                <a:effectLst/>
                <a:uLnTx/>
                <a:uFillTx/>
                <a:latin typeface="+mj-lt"/>
                <a:ea typeface="Geneva" charset="-128"/>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mj-lt"/>
                <a:ea typeface="Geneva" charset="-128"/>
              </a:rPr>
              <a:t>A recording of this information session, the RFP application and associated documents will be posted and made publicly available at: </a:t>
            </a:r>
            <a:r>
              <a:rPr kumimoji="0" lang="en-US" sz="2400" b="1" i="0" u="none" strike="noStrike" kern="0" cap="none" spc="0" normalizeH="0" baseline="0" noProof="0" dirty="0">
                <a:ln>
                  <a:noFill/>
                </a:ln>
                <a:solidFill>
                  <a:srgbClr val="64A70B"/>
                </a:solidFill>
                <a:effectLst/>
                <a:uLnTx/>
                <a:uFillTx/>
                <a:latin typeface="+mj-lt"/>
                <a:ea typeface="Geneva" charset="-128"/>
              </a:rPr>
              <a:t>SanteeCooper.com/</a:t>
            </a:r>
            <a:r>
              <a:rPr kumimoji="0" lang="en-US" sz="2400" b="1" i="0" u="none" strike="noStrike" kern="0" cap="none" spc="0" normalizeH="0" baseline="0" noProof="0" dirty="0" err="1">
                <a:ln>
                  <a:noFill/>
                </a:ln>
                <a:solidFill>
                  <a:srgbClr val="64A70B"/>
                </a:solidFill>
                <a:effectLst/>
                <a:uLnTx/>
                <a:uFillTx/>
                <a:latin typeface="+mj-lt"/>
                <a:ea typeface="Geneva" charset="-128"/>
              </a:rPr>
              <a:t>GridResilienceGrant</a:t>
            </a:r>
            <a:endParaRPr kumimoji="0" lang="en-US" sz="2400" b="1" i="0" u="none" strike="noStrike" kern="0" cap="none" spc="0" normalizeH="0" baseline="0" noProof="0" dirty="0">
              <a:ln>
                <a:noFill/>
              </a:ln>
              <a:solidFill>
                <a:srgbClr val="64A70B"/>
              </a:solidFill>
              <a:effectLst/>
              <a:uLnTx/>
              <a:uFillTx/>
              <a:latin typeface="+mj-lt"/>
              <a:ea typeface="Geneva"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b="1" kern="0" dirty="0">
                <a:solidFill>
                  <a:schemeClr val="tx1"/>
                </a:solidFill>
                <a:latin typeface="Adobe Garamond Pro"/>
              </a:rPr>
              <a:t>Additional information regarding the federal requirements and assistance can be found at </a:t>
            </a:r>
            <a:r>
              <a:rPr kumimoji="0" lang="en-US" sz="2400" b="0" i="0" u="none" strike="noStrike" kern="1200" cap="none" spc="0" normalizeH="0" baseline="0" noProof="0" dirty="0">
                <a:ln>
                  <a:noFill/>
                </a:ln>
                <a:solidFill>
                  <a:schemeClr val="tx1"/>
                </a:solidFill>
                <a:effectLst/>
                <a:uLnTx/>
                <a:uFillTx/>
                <a:latin typeface="Adobe Garamond Pro"/>
                <a:ea typeface="+mn-ea"/>
                <a:cs typeface="+mn-cs"/>
                <a:hlinkClick r:id="rId3" tooltip="https://netl.doe.gov/bilhub/grid-resilience/formula-grants/post-award-documents">
                  <a:extLst>
                    <a:ext uri="{A12FA001-AC4F-418D-AE19-62706E023703}">
                      <ahyp:hlinkClr xmlns:ahyp="http://schemas.microsoft.com/office/drawing/2018/hyperlinkcolor" val="tx"/>
                    </a:ext>
                  </a:extLst>
                </a:hlinkClick>
              </a:rPr>
              <a:t>https://netl.doe.gov/bilhub/grid-resilience/formula-grants/post-award-documents</a:t>
            </a:r>
            <a:endParaRPr kumimoji="0" lang="en-US" sz="2400" b="1" i="0" u="none" strike="noStrike" kern="0" cap="none" spc="0" normalizeH="0" baseline="0" noProof="0" dirty="0">
              <a:ln>
                <a:noFill/>
              </a:ln>
              <a:solidFill>
                <a:schemeClr val="tx1"/>
              </a:solidFill>
              <a:effectLst/>
              <a:uLnTx/>
              <a:uFillTx/>
              <a:latin typeface="Adobe Garamond Pro"/>
            </a:endParaRPr>
          </a:p>
          <a:p>
            <a:endParaRPr lang="en-US" sz="2400" kern="0" dirty="0">
              <a:latin typeface="+mj-lt"/>
              <a:ea typeface="Geneva" charset="0"/>
              <a:cs typeface="Geneva" charset="0"/>
            </a:endParaRPr>
          </a:p>
        </p:txBody>
      </p:sp>
    </p:spTree>
    <p:extLst>
      <p:ext uri="{BB962C8B-B14F-4D97-AF65-F5344CB8AC3E}">
        <p14:creationId xmlns:p14="http://schemas.microsoft.com/office/powerpoint/2010/main" val="26923972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FA5F-915C-4C64-8F37-D4FF83B07106}"/>
              </a:ext>
            </a:extLst>
          </p:cNvPr>
          <p:cNvSpPr>
            <a:spLocks noGrp="1"/>
          </p:cNvSpPr>
          <p:nvPr>
            <p:ph type="title"/>
          </p:nvPr>
        </p:nvSpPr>
        <p:spPr/>
        <p:txBody>
          <a:bodyPr/>
          <a:lstStyle/>
          <a:p>
            <a:r>
              <a:rPr lang="en-US" dirty="0"/>
              <a:t>Program Timeline</a:t>
            </a:r>
          </a:p>
        </p:txBody>
      </p:sp>
      <p:graphicFrame>
        <p:nvGraphicFramePr>
          <p:cNvPr id="132" name="Table 132">
            <a:extLst>
              <a:ext uri="{FF2B5EF4-FFF2-40B4-BE49-F238E27FC236}">
                <a16:creationId xmlns:a16="http://schemas.microsoft.com/office/drawing/2014/main" id="{F136AB7F-F26C-0259-1CC1-01528FB6EA40}"/>
              </a:ext>
            </a:extLst>
          </p:cNvPr>
          <p:cNvGraphicFramePr>
            <a:graphicFrameLocks noGrp="1"/>
          </p:cNvGraphicFramePr>
          <p:nvPr>
            <p:extLst>
              <p:ext uri="{D42A27DB-BD31-4B8C-83A1-F6EECF244321}">
                <p14:modId xmlns:p14="http://schemas.microsoft.com/office/powerpoint/2010/main" val="1944442476"/>
              </p:ext>
            </p:extLst>
          </p:nvPr>
        </p:nvGraphicFramePr>
        <p:xfrm>
          <a:off x="2032000" y="1339950"/>
          <a:ext cx="8128000" cy="4663440"/>
        </p:xfrm>
        <a:graphic>
          <a:graphicData uri="http://schemas.openxmlformats.org/drawingml/2006/table">
            <a:tbl>
              <a:tblPr firstRow="1" bandRow="1">
                <a:tableStyleId>{616DA210-FB5B-4158-B5E0-FEB733F419BA}</a:tableStyleId>
              </a:tblPr>
              <a:tblGrid>
                <a:gridCol w="4064000">
                  <a:extLst>
                    <a:ext uri="{9D8B030D-6E8A-4147-A177-3AD203B41FA5}">
                      <a16:colId xmlns:a16="http://schemas.microsoft.com/office/drawing/2014/main" val="434554163"/>
                    </a:ext>
                  </a:extLst>
                </a:gridCol>
                <a:gridCol w="4064000">
                  <a:extLst>
                    <a:ext uri="{9D8B030D-6E8A-4147-A177-3AD203B41FA5}">
                      <a16:colId xmlns:a16="http://schemas.microsoft.com/office/drawing/2014/main" val="52261579"/>
                    </a:ext>
                  </a:extLst>
                </a:gridCol>
              </a:tblGrid>
              <a:tr h="370840">
                <a:tc>
                  <a:txBody>
                    <a:bodyPr/>
                    <a:lstStyle/>
                    <a:p>
                      <a:pPr algn="ctr"/>
                      <a:r>
                        <a:rPr lang="en-US" sz="2400" dirty="0">
                          <a:latin typeface="+mj-lt"/>
                        </a:rPr>
                        <a:t>Activity</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68952C"/>
                    </a:solidFill>
                  </a:tcPr>
                </a:tc>
                <a:tc>
                  <a:txBody>
                    <a:bodyPr/>
                    <a:lstStyle/>
                    <a:p>
                      <a:pPr algn="ctr"/>
                      <a:r>
                        <a:rPr lang="en-US" sz="2400">
                          <a:latin typeface="+mj-lt"/>
                        </a:rPr>
                        <a:t>Date</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68952C"/>
                    </a:solidFill>
                  </a:tcPr>
                </a:tc>
                <a:extLst>
                  <a:ext uri="{0D108BD9-81ED-4DB2-BD59-A6C34878D82A}">
                    <a16:rowId xmlns:a16="http://schemas.microsoft.com/office/drawing/2014/main" val="3798364769"/>
                  </a:ext>
                </a:extLst>
              </a:tr>
              <a:tr h="402095">
                <a:tc>
                  <a:txBody>
                    <a:bodyPr/>
                    <a:lstStyle/>
                    <a:p>
                      <a:pPr algn="ctr"/>
                      <a:r>
                        <a:rPr lang="en-US" sz="2400" dirty="0">
                          <a:latin typeface="+mj-lt"/>
                        </a:rPr>
                        <a:t>Pre-Bid Learning Session</a:t>
                      </a:r>
                    </a:p>
                  </a:txBody>
                  <a:tcPr>
                    <a:lnL w="38100" cap="flat" cmpd="sng" algn="ctr">
                      <a:solidFill>
                        <a:schemeClr val="tx1"/>
                      </a:solidFill>
                      <a:prstDash val="solid"/>
                      <a:round/>
                      <a:headEnd type="none" w="med" len="med"/>
                      <a:tailEnd type="none" w="med" len="med"/>
                    </a:lnL>
                  </a:tcPr>
                </a:tc>
                <a:tc>
                  <a:txBody>
                    <a:bodyPr/>
                    <a:lstStyle/>
                    <a:p>
                      <a:pPr algn="ctr"/>
                      <a:r>
                        <a:rPr lang="en-US" sz="2400" dirty="0">
                          <a:latin typeface="+mj-lt"/>
                        </a:rPr>
                        <a:t>Aug 22</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030919"/>
                  </a:ext>
                </a:extLst>
              </a:tr>
              <a:tr h="370840">
                <a:tc>
                  <a:txBody>
                    <a:bodyPr/>
                    <a:lstStyle/>
                    <a:p>
                      <a:pPr algn="ctr"/>
                      <a:r>
                        <a:rPr lang="en-US" sz="2400" dirty="0">
                          <a:latin typeface="Adobe Garamond Pro"/>
                        </a:rPr>
                        <a:t>South Carolina RFP Open</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dobe Garamond Pro"/>
                        </a:rPr>
                        <a:t>Aug 24</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3633525"/>
                  </a:ext>
                </a:extLst>
              </a:tr>
              <a:tr h="370840">
                <a:tc>
                  <a:txBody>
                    <a:bodyPr/>
                    <a:lstStyle/>
                    <a:p>
                      <a:pPr algn="ctr"/>
                      <a:r>
                        <a:rPr lang="en-US" sz="2400" i="1" dirty="0">
                          <a:latin typeface="Adobe Garamond Pro"/>
                        </a:rPr>
                        <a:t>Questions Due for Sept. 7</a:t>
                      </a:r>
                      <a:r>
                        <a:rPr lang="en-US" sz="2400" i="1" baseline="30000" dirty="0">
                          <a:latin typeface="Adobe Garamond Pro"/>
                        </a:rPr>
                        <a:t>th</a:t>
                      </a:r>
                      <a:r>
                        <a:rPr lang="en-US" sz="2400" i="1" dirty="0">
                          <a:latin typeface="Adobe Garamond Pro"/>
                        </a:rPr>
                        <a:t> Session</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dobe Garamond Pro"/>
                        </a:rPr>
                        <a:t>Sep 5</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8878450"/>
                  </a:ext>
                </a:extLst>
              </a:tr>
              <a:tr h="370840">
                <a:tc>
                  <a:txBody>
                    <a:bodyPr/>
                    <a:lstStyle/>
                    <a:p>
                      <a:pPr algn="ctr"/>
                      <a:r>
                        <a:rPr lang="en-US" sz="2400" dirty="0">
                          <a:latin typeface="Adobe Garamond Pro"/>
                        </a:rPr>
                        <a:t>Follow up RFP/Project Q&amp;A Session</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dobe Garamond Pro"/>
                        </a:rPr>
                        <a:t>Sep 7</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2582286"/>
                  </a:ext>
                </a:extLst>
              </a:tr>
              <a:tr h="370840">
                <a:tc>
                  <a:txBody>
                    <a:bodyPr/>
                    <a:lstStyle/>
                    <a:p>
                      <a:pPr algn="ctr"/>
                      <a:r>
                        <a:rPr lang="en-US" sz="2400" b="1" i="1" cap="small" baseline="0" dirty="0">
                          <a:latin typeface="Adobe Garamond Pro"/>
                        </a:rPr>
                        <a:t>Eligible Entity Proposal  Due</a:t>
                      </a:r>
                    </a:p>
                  </a:txBody>
                  <a:tcPr>
                    <a:lnL w="38100" cap="flat" cmpd="sng" algn="ctr">
                      <a:solidFill>
                        <a:schemeClr val="tx1"/>
                      </a:solidFill>
                      <a:prstDash val="solid"/>
                      <a:round/>
                      <a:headEnd type="none" w="med" len="med"/>
                      <a:tailEnd type="none" w="med" len="med"/>
                    </a:lnL>
                  </a:tcPr>
                </a:tc>
                <a:tc>
                  <a:txBody>
                    <a:bodyPr/>
                    <a:lstStyle/>
                    <a:p>
                      <a:pPr algn="ctr"/>
                      <a:r>
                        <a:rPr lang="en-US" sz="2400" b="1" i="1" cap="small" baseline="0" dirty="0">
                          <a:latin typeface="Adobe Garamond Pro"/>
                        </a:rPr>
                        <a:t>Sep 28</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8833432"/>
                  </a:ext>
                </a:extLst>
              </a:tr>
              <a:tr h="370840">
                <a:tc>
                  <a:txBody>
                    <a:bodyPr/>
                    <a:lstStyle/>
                    <a:p>
                      <a:pPr algn="ctr"/>
                      <a:r>
                        <a:rPr lang="en-US" sz="2400" dirty="0">
                          <a:latin typeface="Adobe Garamond Pro"/>
                        </a:rPr>
                        <a:t>Initial Award Notice</a:t>
                      </a:r>
                    </a:p>
                    <a:p>
                      <a:pPr algn="ctr"/>
                      <a:r>
                        <a:rPr lang="en-US" sz="2400" dirty="0">
                          <a:latin typeface="Adobe Garamond Pro"/>
                        </a:rPr>
                        <a:t>(Proposals sent to DOE for final sign-off)</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2400" dirty="0">
                          <a:latin typeface="Adobe Garamond Pro"/>
                        </a:rPr>
                        <a:t>Early Nov</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016005"/>
                  </a:ext>
                </a:extLst>
              </a:tr>
            </a:tbl>
          </a:graphicData>
        </a:graphic>
      </p:graphicFrame>
    </p:spTree>
    <p:extLst>
      <p:ext uri="{BB962C8B-B14F-4D97-AF65-F5344CB8AC3E}">
        <p14:creationId xmlns:p14="http://schemas.microsoft.com/office/powerpoint/2010/main" val="15688899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BE65-64F0-434E-33B2-1D7B684BC487}"/>
              </a:ext>
            </a:extLst>
          </p:cNvPr>
          <p:cNvSpPr>
            <a:spLocks noGrp="1"/>
          </p:cNvSpPr>
          <p:nvPr>
            <p:ph type="title"/>
          </p:nvPr>
        </p:nvSpPr>
        <p:spPr/>
        <p:txBody>
          <a:bodyPr/>
          <a:lstStyle/>
          <a:p>
            <a:pPr algn="ctr"/>
            <a:r>
              <a:rPr lang="en-US" dirty="0"/>
              <a:t>South Carolina Grid Resilience Program</a:t>
            </a:r>
          </a:p>
        </p:txBody>
      </p:sp>
      <p:sp>
        <p:nvSpPr>
          <p:cNvPr id="3" name="Slide Number Placeholder 2">
            <a:extLst>
              <a:ext uri="{FF2B5EF4-FFF2-40B4-BE49-F238E27FC236}">
                <a16:creationId xmlns:a16="http://schemas.microsoft.com/office/drawing/2014/main" id="{45C98927-292E-DE4F-6142-CFE0678279E4}"/>
              </a:ext>
            </a:extLst>
          </p:cNvPr>
          <p:cNvSpPr>
            <a:spLocks noGrp="1"/>
          </p:cNvSpPr>
          <p:nvPr>
            <p:ph type="sldNum" sz="quarter" idx="12"/>
          </p:nvPr>
        </p:nvSpPr>
        <p:spPr/>
        <p:txBody>
          <a:bodyPr/>
          <a:lstStyle/>
          <a:p>
            <a:fld id="{7E6D87CB-B739-47BA-A865-BFCBCF190D51}" type="slidenum">
              <a:rPr lang="en-US" smtClean="0"/>
              <a:t>3</a:t>
            </a:fld>
            <a:endParaRPr lang="en-US"/>
          </a:p>
        </p:txBody>
      </p:sp>
      <p:sp>
        <p:nvSpPr>
          <p:cNvPr id="4" name="Rectangle: Rounded Corners 3">
            <a:extLst>
              <a:ext uri="{FF2B5EF4-FFF2-40B4-BE49-F238E27FC236}">
                <a16:creationId xmlns:a16="http://schemas.microsoft.com/office/drawing/2014/main" id="{0BE47C76-D6CE-D1A5-FBEC-C4EDADADCA51}"/>
              </a:ext>
            </a:extLst>
          </p:cNvPr>
          <p:cNvSpPr/>
          <p:nvPr/>
        </p:nvSpPr>
        <p:spPr>
          <a:xfrm>
            <a:off x="605232" y="1065660"/>
            <a:ext cx="11075101" cy="1066800"/>
          </a:xfrm>
          <a:prstGeom prst="roundRect">
            <a:avLst/>
          </a:prstGeom>
          <a:solidFill>
            <a:srgbClr val="FFFFFF">
              <a:lumMod val="95000"/>
            </a:srgbClr>
          </a:solidFill>
          <a:ln w="28575">
            <a:solidFill>
              <a:srgbClr val="17224E"/>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lumMod val="95000"/>
                    <a:lumOff val="5000"/>
                  </a:srgbClr>
                </a:solidFill>
                <a:effectLst/>
                <a:uLnTx/>
                <a:uFillTx/>
                <a:latin typeface="Adobe Garamond Pro"/>
                <a:cs typeface="Arial" panose="020B0604020202020204" pitchFamily="34" charset="0"/>
              </a:rPr>
              <a:t>Santee Cooper soliciting energy co-ops, municipalities, local utilities, transmission owners/operators, and distribution providers to apply for funding to improve the resilience of electrical grid against disruptive events and address energy justice concerns</a:t>
            </a:r>
          </a:p>
        </p:txBody>
      </p:sp>
      <p:sp>
        <p:nvSpPr>
          <p:cNvPr id="5" name="Rectangle: Rounded Corners 4">
            <a:extLst>
              <a:ext uri="{FF2B5EF4-FFF2-40B4-BE49-F238E27FC236}">
                <a16:creationId xmlns:a16="http://schemas.microsoft.com/office/drawing/2014/main" id="{D75DFD82-58F5-64D7-698A-8A2CF02EB79F}"/>
              </a:ext>
            </a:extLst>
          </p:cNvPr>
          <p:cNvSpPr/>
          <p:nvPr/>
        </p:nvSpPr>
        <p:spPr>
          <a:xfrm>
            <a:off x="605231" y="2394296"/>
            <a:ext cx="5406385" cy="606147"/>
          </a:xfrm>
          <a:prstGeom prst="roundRect">
            <a:avLst/>
          </a:prstGeom>
          <a:solidFill>
            <a:srgbClr val="FFFFFF">
              <a:lumMod val="95000"/>
            </a:srgbClr>
          </a:solidFill>
          <a:ln w="28575">
            <a:solidFill>
              <a:srgbClr val="17224E"/>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dobe Garamond Pro"/>
                <a:cs typeface="Arial" panose="020B0604020202020204" pitchFamily="34" charset="0"/>
              </a:rPr>
              <a:t>Project Prioritization &amp; Evaluation</a:t>
            </a:r>
          </a:p>
        </p:txBody>
      </p:sp>
      <p:sp>
        <p:nvSpPr>
          <p:cNvPr id="6" name="Rectangle: Rounded Corners 5">
            <a:extLst>
              <a:ext uri="{FF2B5EF4-FFF2-40B4-BE49-F238E27FC236}">
                <a16:creationId xmlns:a16="http://schemas.microsoft.com/office/drawing/2014/main" id="{4BC34268-196F-FC93-9912-AD22ED6E6684}"/>
              </a:ext>
            </a:extLst>
          </p:cNvPr>
          <p:cNvSpPr/>
          <p:nvPr/>
        </p:nvSpPr>
        <p:spPr>
          <a:xfrm>
            <a:off x="605232" y="3075182"/>
            <a:ext cx="5406386" cy="2937864"/>
          </a:xfrm>
          <a:prstGeom prst="roundRect">
            <a:avLst>
              <a:gd name="adj" fmla="val 3106"/>
            </a:avLst>
          </a:prstGeom>
          <a:noFill/>
          <a:ln w="28575" cap="flat" cmpd="sng" algn="ctr">
            <a:solidFill>
              <a:srgbClr val="17224E"/>
            </a:solidFill>
            <a:prstDash val="dashDot"/>
            <a:miter lim="800000"/>
          </a:ln>
          <a:effectLst/>
        </p:spPr>
        <p:txBody>
          <a:bodyPr lIns="91440" tIns="45720" rIns="91440" bIns="45720" rtlCol="0" anchor="ctr"/>
          <a:lstStyle/>
          <a:p>
            <a:pPr marL="0" marR="0" lvl="0" indent="0" defTabSz="914400" eaLnBrk="1" fontAlgn="t"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mn-ea"/>
                <a:cs typeface="Arial"/>
              </a:rPr>
              <a:t>Improvement to Reliability and Resiliency:</a:t>
            </a:r>
            <a:r>
              <a:rPr kumimoji="0" lang="en-GB" sz="1400" b="0" i="0" u="none" strike="noStrike" kern="0" cap="none" spc="0" normalizeH="0" baseline="0" noProof="0" dirty="0">
                <a:ln>
                  <a:noFill/>
                </a:ln>
                <a:solidFill>
                  <a:srgbClr val="000000"/>
                </a:solidFill>
                <a:effectLst/>
                <a:uLnTx/>
                <a:uFillTx/>
                <a:latin typeface="Arial"/>
                <a:ea typeface="+mn-ea"/>
                <a:cs typeface="Arial"/>
              </a:rPr>
              <a:t> </a:t>
            </a: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Reducing the number of outages or restoration times for extreme weather events </a:t>
            </a:r>
          </a:p>
          <a:p>
            <a:pPr marL="0" marR="0" lvl="0" indent="0" defTabSz="914400" eaLnBrk="1" fontAlgn="t"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Arial"/>
              </a:rPr>
              <a:t>Community Benefits Plan: </a:t>
            </a:r>
            <a:r>
              <a:rPr kumimoji="0" lang="en-US" sz="1400" b="0" i="0" u="none" strike="noStrike" kern="0" cap="none" spc="0" normalizeH="0" baseline="0" noProof="0" dirty="0">
                <a:ln>
                  <a:noFill/>
                </a:ln>
                <a:solidFill>
                  <a:srgbClr val="000000"/>
                </a:solidFill>
                <a:effectLst/>
                <a:uLnTx/>
                <a:uFillTx/>
                <a:latin typeface="Arial"/>
                <a:ea typeface="+mn-ea"/>
                <a:cs typeface="Arial"/>
              </a:rPr>
              <a:t>Demonstrating tangible impact to the community, the community population impacted, and the overall project cost in relation to overall impact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a:ea typeface="+mn-ea"/>
                <a:cs typeface="+mn-cs"/>
              </a:rPr>
              <a:t>Project Definition and Information Available</a:t>
            </a:r>
            <a:r>
              <a:rPr kumimoji="0" lang="en-GB" sz="1600" b="0" i="0" u="none" strike="noStrike" kern="0" cap="none" spc="0" normalizeH="0" baseline="0" noProof="0" dirty="0">
                <a:ln>
                  <a:noFill/>
                </a:ln>
                <a:solidFill>
                  <a:srgbClr val="000000"/>
                </a:solidFill>
                <a:effectLst/>
                <a:uLnTx/>
                <a:uFillTx/>
                <a:latin typeface="Arial"/>
                <a:ea typeface="+mn-ea"/>
                <a:cs typeface="Arial"/>
              </a:rPr>
              <a:t>: </a:t>
            </a: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Level of detail around project scope, budget/cost development, project partners, and timeline for implementation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mn-ea"/>
                <a:cs typeface="Arial"/>
              </a:rPr>
              <a:t>Technological and Operational Complexity</a:t>
            </a:r>
            <a:r>
              <a:rPr kumimoji="0" lang="en-GB" sz="1200" b="1" i="0" u="none" strike="noStrike" kern="0" cap="none" spc="0" normalizeH="0" baseline="0" noProof="0" dirty="0">
                <a:ln>
                  <a:noFill/>
                </a:ln>
                <a:solidFill>
                  <a:srgbClr val="000000"/>
                </a:solidFill>
                <a:effectLst/>
                <a:uLnTx/>
                <a:uFillTx/>
                <a:latin typeface="Arial"/>
                <a:ea typeface="+mn-ea"/>
                <a:cs typeface="Arial"/>
              </a:rPr>
              <a:t>:</a:t>
            </a:r>
            <a:r>
              <a:rPr kumimoji="0" lang="en-GB" sz="1400" b="1" i="0" u="none" strike="noStrike" kern="0" cap="none" spc="0" normalizeH="0" baseline="0" noProof="0" dirty="0">
                <a:ln>
                  <a:noFill/>
                </a:ln>
                <a:solidFill>
                  <a:srgbClr val="000000"/>
                </a:solidFill>
                <a:effectLst/>
                <a:uLnTx/>
                <a:uFillTx/>
                <a:latin typeface="Arial"/>
                <a:ea typeface="+mn-ea"/>
                <a:cs typeface="Arial"/>
              </a:rPr>
              <a:t> </a:t>
            </a:r>
            <a:r>
              <a:rPr kumimoji="0" lang="en-GB" sz="1400" b="0" i="0" u="none" strike="noStrike" kern="0" cap="none" spc="0" normalizeH="0" baseline="0" noProof="0" dirty="0">
                <a:ln>
                  <a:noFill/>
                </a:ln>
                <a:solidFill>
                  <a:srgbClr val="000000"/>
                </a:solidFill>
                <a:effectLst/>
                <a:uLnTx/>
                <a:uFillTx/>
                <a:latin typeface="Arial"/>
                <a:ea typeface="+mn-ea"/>
                <a:cs typeface="Arial"/>
              </a:rPr>
              <a:t>Assessing the communications network, staffing plans, and organizational competencies for similar project types</a:t>
            </a:r>
          </a:p>
        </p:txBody>
      </p:sp>
      <p:sp>
        <p:nvSpPr>
          <p:cNvPr id="7" name="Rectangle: Rounded Corners 6">
            <a:extLst>
              <a:ext uri="{FF2B5EF4-FFF2-40B4-BE49-F238E27FC236}">
                <a16:creationId xmlns:a16="http://schemas.microsoft.com/office/drawing/2014/main" id="{6DC649A9-C733-62FB-2DED-73E88158EBD9}"/>
              </a:ext>
            </a:extLst>
          </p:cNvPr>
          <p:cNvSpPr/>
          <p:nvPr/>
        </p:nvSpPr>
        <p:spPr>
          <a:xfrm>
            <a:off x="6180385" y="2383683"/>
            <a:ext cx="5404104" cy="603504"/>
          </a:xfrm>
          <a:prstGeom prst="roundRect">
            <a:avLst/>
          </a:prstGeom>
          <a:solidFill>
            <a:srgbClr val="68952C">
              <a:lumMod val="20000"/>
              <a:lumOff val="80000"/>
            </a:srgbClr>
          </a:solidFill>
          <a:ln w="28575">
            <a:solidFill>
              <a:srgbClr val="68952C">
                <a:lumMod val="50000"/>
              </a:srgbClr>
            </a:solidFill>
          </a:ln>
          <a:effectLst/>
        </p:spPr>
        <p:txBody>
          <a:bodyPr lIns="91440" rtlCol="0" anchor="ctr"/>
          <a:lstStyle/>
          <a:p>
            <a:pPr marL="0" marR="0" lvl="0" indent="0" algn="ctr" defTabSz="91442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dobe Garamond Pro"/>
                <a:cs typeface="Arial" panose="020B0604020202020204" pitchFamily="34" charset="0"/>
              </a:rPr>
              <a:t>Preferred Projects</a:t>
            </a:r>
          </a:p>
        </p:txBody>
      </p:sp>
      <p:sp>
        <p:nvSpPr>
          <p:cNvPr id="8" name="Rectangle: Rounded Corners 7">
            <a:extLst>
              <a:ext uri="{FF2B5EF4-FFF2-40B4-BE49-F238E27FC236}">
                <a16:creationId xmlns:a16="http://schemas.microsoft.com/office/drawing/2014/main" id="{B7C4E8E3-CC34-AFE6-298D-CC7D70A3564B}"/>
              </a:ext>
            </a:extLst>
          </p:cNvPr>
          <p:cNvSpPr/>
          <p:nvPr/>
        </p:nvSpPr>
        <p:spPr>
          <a:xfrm>
            <a:off x="6180384" y="3075019"/>
            <a:ext cx="5404104" cy="2938030"/>
          </a:xfrm>
          <a:prstGeom prst="roundRect">
            <a:avLst>
              <a:gd name="adj" fmla="val 3106"/>
            </a:avLst>
          </a:prstGeom>
          <a:solidFill>
            <a:srgbClr val="68952C">
              <a:lumMod val="20000"/>
              <a:lumOff val="80000"/>
            </a:srgbClr>
          </a:solidFill>
          <a:ln w="28575" cap="flat" cmpd="sng" algn="ctr">
            <a:solidFill>
              <a:srgbClr val="68952C">
                <a:lumMod val="50000"/>
              </a:srgbClr>
            </a:solidFill>
            <a:prstDash val="dashDot"/>
            <a:miter lim="800000"/>
          </a:ln>
          <a:effectLst/>
        </p:spPr>
        <p:txBody>
          <a:bodyPr lIns="91440" tIns="45720" rIns="91440" bIns="45720" rtlCol="0" anchor="ctr"/>
          <a:lstStyle/>
          <a:p>
            <a:pPr marL="0" marR="0" lvl="0" indent="0" defTabSz="914400" eaLnBrk="1" fontAlgn="t"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a:ea typeface="+mn-ea"/>
                <a:cs typeface="Arial"/>
              </a:rPr>
              <a:t>Targeting Resiliency Improvements:</a:t>
            </a:r>
            <a:r>
              <a:rPr kumimoji="0" lang="en-US" sz="1400" b="0" i="0" u="none" strike="noStrike" kern="0" cap="none" spc="0" normalizeH="0" baseline="0" noProof="0" dirty="0">
                <a:ln>
                  <a:noFill/>
                </a:ln>
                <a:solidFill>
                  <a:srgbClr val="000000"/>
                </a:solidFill>
                <a:effectLst/>
                <a:uLnTx/>
                <a:uFillTx/>
                <a:latin typeface="Arial"/>
                <a:ea typeface="+mn-ea"/>
                <a:cs typeface="Arial"/>
              </a:rPr>
              <a:t> Increasing Design Standards of Equipment (Projects which enhance the specifications and requirements for critical distribution equipment to improve system performance), Flooding Protection (Projects which offer protection against storm surge in coastal areas and inland flooding), DER Solutions (Projects incorporating FTM or BTM DER assets for residential and commercial customers)</a:t>
            </a:r>
          </a:p>
          <a:p>
            <a:pPr marL="0" marR="0" lvl="0" indent="0" defTabSz="914400" eaLnBrk="1" fontAlgn="auto" latinLnBrk="0" hangingPunct="1">
              <a:lnSpc>
                <a:spcPct val="100000"/>
              </a:lnSpc>
              <a:spcBef>
                <a:spcPts val="20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Arial"/>
              </a:rPr>
              <a:t>Targeting Reliability Improvements</a:t>
            </a:r>
            <a:r>
              <a:rPr kumimoji="0" lang="en-US" sz="1800" b="1" i="0" u="none" strike="noStrike" kern="0" cap="none" spc="0" normalizeH="0" baseline="0" noProof="0" dirty="0">
                <a:ln>
                  <a:noFill/>
                </a:ln>
                <a:solidFill>
                  <a:srgbClr val="000000"/>
                </a:solidFill>
                <a:effectLst/>
                <a:uLnTx/>
                <a:uFillTx/>
                <a:latin typeface="Arial"/>
                <a:ea typeface="+mn-ea"/>
                <a:cs typeface="Arial"/>
              </a:rPr>
              <a:t>:</a:t>
            </a:r>
            <a:r>
              <a:rPr kumimoji="0" lang="en-US" sz="1600" b="0" i="0" u="none" strike="noStrike" kern="0" cap="none" spc="0" normalizeH="0" baseline="0" noProof="0" dirty="0">
                <a:ln>
                  <a:noFill/>
                </a:ln>
                <a:solidFill>
                  <a:srgbClr val="000000"/>
                </a:solidFill>
                <a:effectLst/>
                <a:uLnTx/>
                <a:uFillTx/>
                <a:latin typeface="Arial"/>
                <a:ea typeface="+mn-ea"/>
                <a:cs typeface="Arial"/>
              </a:rPr>
              <a:t> </a:t>
            </a:r>
            <a:r>
              <a:rPr kumimoji="0" lang="en-US" sz="1400" b="0" i="0" u="none" strike="noStrike" kern="0" cap="none" spc="0" normalizeH="0" baseline="0" noProof="0" dirty="0">
                <a:ln>
                  <a:noFill/>
                </a:ln>
                <a:solidFill>
                  <a:srgbClr val="000000"/>
                </a:solidFill>
                <a:effectLst/>
                <a:uLnTx/>
                <a:uFillTx/>
                <a:latin typeface="Arial"/>
                <a:ea typeface="+mn-ea"/>
                <a:cs typeface="Arial"/>
              </a:rPr>
              <a:t>Sectionalizing Grid (Projects which protect the grid by isolating faulted sections from the rest of the distribution system), Adding Smart Technology (Projects which increase monitoring and control capabilities)</a:t>
            </a:r>
          </a:p>
        </p:txBody>
      </p:sp>
    </p:spTree>
    <p:extLst>
      <p:ext uri="{BB962C8B-B14F-4D97-AF65-F5344CB8AC3E}">
        <p14:creationId xmlns:p14="http://schemas.microsoft.com/office/powerpoint/2010/main" val="5506616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6CBC-249E-E456-55BF-C70394338047}"/>
              </a:ext>
            </a:extLst>
          </p:cNvPr>
          <p:cNvSpPr>
            <a:spLocks noGrp="1"/>
          </p:cNvSpPr>
          <p:nvPr>
            <p:ph type="title"/>
          </p:nvPr>
        </p:nvSpPr>
        <p:spPr/>
        <p:txBody>
          <a:bodyPr/>
          <a:lstStyle/>
          <a:p>
            <a:pPr algn="ctr"/>
            <a:r>
              <a:rPr lang="en-US" dirty="0">
                <a:latin typeface="+mj-lt"/>
              </a:rPr>
              <a:t>South Carolina Grid Resilience Program</a:t>
            </a:r>
          </a:p>
        </p:txBody>
      </p:sp>
      <p:sp>
        <p:nvSpPr>
          <p:cNvPr id="3" name="Slide Number Placeholder 2">
            <a:extLst>
              <a:ext uri="{FF2B5EF4-FFF2-40B4-BE49-F238E27FC236}">
                <a16:creationId xmlns:a16="http://schemas.microsoft.com/office/drawing/2014/main" id="{5A575915-620A-C557-C7DE-646AC6CB1A25}"/>
              </a:ext>
            </a:extLst>
          </p:cNvPr>
          <p:cNvSpPr>
            <a:spLocks noGrp="1"/>
          </p:cNvSpPr>
          <p:nvPr>
            <p:ph type="sldNum" sz="quarter" idx="12"/>
          </p:nvPr>
        </p:nvSpPr>
        <p:spPr/>
        <p:txBody>
          <a:bodyPr/>
          <a:lstStyle/>
          <a:p>
            <a:fld id="{7E6D87CB-B739-47BA-A865-BFCBCF190D51}" type="slidenum">
              <a:rPr lang="en-US" smtClean="0"/>
              <a:t>4</a:t>
            </a:fld>
            <a:endParaRPr lang="en-US"/>
          </a:p>
        </p:txBody>
      </p:sp>
      <p:sp>
        <p:nvSpPr>
          <p:cNvPr id="4" name="Rectangle 3">
            <a:extLst>
              <a:ext uri="{FF2B5EF4-FFF2-40B4-BE49-F238E27FC236}">
                <a16:creationId xmlns:a16="http://schemas.microsoft.com/office/drawing/2014/main" id="{6465B951-36E6-9101-E62B-57633DDF1D9F}"/>
              </a:ext>
            </a:extLst>
          </p:cNvPr>
          <p:cNvSpPr txBox="1">
            <a:spLocks/>
          </p:cNvSpPr>
          <p:nvPr/>
        </p:nvSpPr>
        <p:spPr bwMode="auto">
          <a:xfrm>
            <a:off x="461639" y="1242874"/>
            <a:ext cx="6486618" cy="5113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r>
              <a:rPr lang="en-US" sz="2400" kern="0" dirty="0">
                <a:latin typeface="+mj-lt"/>
                <a:ea typeface="Geneva" charset="0"/>
                <a:cs typeface="Geneva" charset="0"/>
              </a:rPr>
              <a:t>BIL 40101(d) - Grid Resilience from disruptive events (i.e. weather and Act of God) </a:t>
            </a:r>
          </a:p>
          <a:p>
            <a:r>
              <a:rPr lang="en-US" sz="2400" kern="0" dirty="0">
                <a:latin typeface="+mj-lt"/>
                <a:ea typeface="Geneva" charset="0"/>
                <a:cs typeface="Geneva" charset="0"/>
              </a:rPr>
              <a:t>Santee Cooper application approved and funded May 23, 2023; Years 1 &amp; 2 together</a:t>
            </a:r>
          </a:p>
          <a:p>
            <a:r>
              <a:rPr lang="en-US" sz="2400" kern="0" dirty="0">
                <a:latin typeface="+mj-lt"/>
                <a:ea typeface="Geneva" charset="0"/>
                <a:cs typeface="Geneva" charset="0"/>
              </a:rPr>
              <a:t>Total funding = </a:t>
            </a:r>
            <a:r>
              <a:rPr lang="en-US" sz="2400" b="1" u="sng" kern="0" dirty="0">
                <a:latin typeface="+mj-lt"/>
                <a:ea typeface="Geneva" charset="0"/>
                <a:cs typeface="Geneva" charset="0"/>
              </a:rPr>
              <a:t>$11,964,981</a:t>
            </a:r>
          </a:p>
          <a:p>
            <a:pPr lvl="1"/>
            <a:r>
              <a:rPr lang="en-US" sz="2400" kern="0" dirty="0">
                <a:latin typeface="+mj-lt"/>
                <a:ea typeface="Geneva" charset="0"/>
              </a:rPr>
              <a:t>Grant amt. $10,404,331 with 15% match of $1,560,650 </a:t>
            </a:r>
          </a:p>
          <a:p>
            <a:r>
              <a:rPr lang="en-US" sz="2400" kern="0" dirty="0">
                <a:latin typeface="+mj-lt"/>
                <a:ea typeface="Geneva" charset="0"/>
              </a:rPr>
              <a:t>Project Proposals awarded initially by Santee Cooper must be presented to DOE for final sign-off</a:t>
            </a:r>
          </a:p>
          <a:p>
            <a:r>
              <a:rPr lang="en-US" sz="2400" kern="0" dirty="0">
                <a:latin typeface="+mj-lt"/>
                <a:ea typeface="Geneva" charset="0"/>
              </a:rPr>
              <a:t>Projects should contain realistic and verifiable metrics to show areas of impact and improvement</a:t>
            </a:r>
          </a:p>
        </p:txBody>
      </p:sp>
      <p:pic>
        <p:nvPicPr>
          <p:cNvPr id="5" name="Picture 4">
            <a:extLst>
              <a:ext uri="{FF2B5EF4-FFF2-40B4-BE49-F238E27FC236}">
                <a16:creationId xmlns:a16="http://schemas.microsoft.com/office/drawing/2014/main" id="{7C461C33-395B-0675-60F4-76FD7C1F97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9" r="18237"/>
          <a:stretch/>
        </p:blipFill>
        <p:spPr>
          <a:xfrm>
            <a:off x="7720614" y="1562468"/>
            <a:ext cx="3731579" cy="4518735"/>
          </a:xfrm>
          <a:prstGeom prst="rect">
            <a:avLst/>
          </a:prstGeom>
        </p:spPr>
      </p:pic>
    </p:spTree>
    <p:extLst>
      <p:ext uri="{BB962C8B-B14F-4D97-AF65-F5344CB8AC3E}">
        <p14:creationId xmlns:p14="http://schemas.microsoft.com/office/powerpoint/2010/main" val="9331187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Helvetica"/>
                <a:ea typeface="Geneva" charset="-128"/>
              </a:rPr>
              <a:t>Objective #1 – Increased Monitoring &amp; Control Capabilities</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2" y="3626059"/>
            <a:ext cx="6035040" cy="2484812"/>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ANTICIPATED PROJECT TYPES</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Installations such as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expansion of Distribution Automation or </a:t>
            </a:r>
            <a:b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b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Distribution Management Systems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equipment for remote facility operation</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line monitoring equipment</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remote controlled sectionalizing devices </a:t>
            </a: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2" y="1890481"/>
            <a:ext cx="6035040" cy="1622153"/>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Increased monitoring and control capabilities to provide visualization and enhance situational awareness leading up to, during, and post-extreme weather events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705062"/>
            <a:ext cx="5373709" cy="4154221"/>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Increased number of: </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Monitored facilities</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Facilities under centralized control</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Automated line miles</a:t>
            </a:r>
          </a:p>
          <a:p>
            <a:pPr marL="803275" marR="0" lvl="1"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Customers benefiting from increased automation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broken out by customers in disadvantaged/ underserved communities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Improved situational awareness / visualization </a:t>
            </a:r>
            <a:b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b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for operators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a:p>
            <a:pPr marL="119062" marR="0" lvl="0" indent="0" algn="l" defTabSz="914400" rtl="0" eaLnBrk="0" fontAlgn="base" latinLnBrk="0" hangingPunct="0">
              <a:lnSpc>
                <a:spcPct val="100000"/>
              </a:lnSpc>
              <a:spcBef>
                <a:spcPts val="1200"/>
              </a:spcBef>
              <a:spcAft>
                <a:spcPts val="600"/>
              </a:spcAft>
              <a:buClrTx/>
              <a:buSzTx/>
              <a:buFontTx/>
              <a:buNone/>
              <a:tabLst/>
              <a:defRPr/>
            </a:pPr>
            <a:endParaRPr kumimoji="0" lang="en-US" sz="1800" b="1" i="0" u="none" strike="noStrike" kern="0" cap="none" spc="0" normalizeH="0" baseline="0" noProof="0" dirty="0">
              <a:ln>
                <a:noFill/>
              </a:ln>
              <a:solidFill>
                <a:srgbClr val="00664D"/>
              </a:solidFill>
              <a:effectLst/>
              <a:uLnTx/>
              <a:uFillTx/>
              <a:latin typeface="Garamond" panose="02020404030301010803" pitchFamily="18" charset="0"/>
              <a:ea typeface="Geneva" charset="-128"/>
            </a:endParaRPr>
          </a:p>
        </p:txBody>
      </p:sp>
      <p:sp>
        <p:nvSpPr>
          <p:cNvPr id="3" name="Date Placeholder 3">
            <a:extLst>
              <a:ext uri="{FF2B5EF4-FFF2-40B4-BE49-F238E27FC236}">
                <a16:creationId xmlns:a16="http://schemas.microsoft.com/office/drawing/2014/main" id="{F999D287-07F3-1EFC-1DBD-67E20779B517}"/>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A531C"/>
              </a:solidFill>
              <a:effectLst/>
              <a:uLnTx/>
              <a:uFillTx/>
              <a:latin typeface="Helvetica"/>
              <a:ea typeface="ヒラギノ角ゴ Pro W3" charset="-128"/>
            </a:endParaRPr>
          </a:p>
        </p:txBody>
      </p:sp>
      <p:sp>
        <p:nvSpPr>
          <p:cNvPr id="9" name="Slide Number Placeholder 8">
            <a:extLst>
              <a:ext uri="{FF2B5EF4-FFF2-40B4-BE49-F238E27FC236}">
                <a16:creationId xmlns:a16="http://schemas.microsoft.com/office/drawing/2014/main" id="{252FFA13-D902-435C-BBDC-3FC122C498D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6D87CB-B739-47BA-A865-BFCBCF190D51}" type="slidenum">
              <a:rPr kumimoji="0" lang="en-US" sz="1200" b="1" i="0" u="none" strike="noStrike" kern="1200" cap="none" spc="0" normalizeH="0" baseline="0" noProof="0" smtClean="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391030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Helvetica"/>
                <a:ea typeface="Geneva" charset="-128"/>
              </a:rPr>
              <a:t>Objective #2 – Harden or Adapt Electric System</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3" y="3782173"/>
            <a:ext cx="6035040" cy="2262529"/>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ANTICIPATED PROJECT TYPES</a:t>
            </a:r>
            <a:endParaRPr kumimoji="0" lang="en-US" sz="1600" b="0" i="0" u="none" strike="noStrike" kern="0" cap="none" spc="0" normalizeH="0" baseline="0" noProof="0" dirty="0">
              <a:ln>
                <a:noFill/>
              </a:ln>
              <a:solidFill>
                <a:srgbClr val="002060"/>
              </a:solidFill>
              <a:effectLst/>
              <a:uLnTx/>
              <a:uFillTx/>
              <a:latin typeface="Helvetica"/>
              <a:ea typeface="Geneva" charset="-128"/>
            </a:endParaRP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Overhead to underground conversion</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Upgrades of overhead facilities, such as lines </a:t>
            </a:r>
            <a:b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b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and substations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Construction of redundant paths</a:t>
            </a: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3" y="1890481"/>
            <a:ext cx="6035040" cy="1746740"/>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Harden or adapt the electric system to increase </a:t>
            </a:r>
            <a:b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b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resiliency during extreme weather events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633828"/>
            <a:ext cx="5373709" cy="4510320"/>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Avoiding or reducing consequences to: </a:t>
            </a: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Key electric infrastructure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reductions in outage events &amp; permanent facility damage</a:t>
            </a:r>
            <a:endPar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endParaRP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Disadvantaged communities – expected reductions in SAIDI &amp; CAIDI</a:t>
            </a: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Priority customers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reduction in # / duration of outages, impacts, emphasis on disadvantaged communities</a:t>
            </a:r>
            <a:endPar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endParaRPr>
          </a:p>
          <a:p>
            <a:pPr marL="628650" marR="0" lvl="1" indent="-165100"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Key geographic areas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avoiding wage loss &amp; production due to disruptions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Reduction in average electric infrastructure age</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Increase in % of underground line miles vs total</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Reduction in # of radial line miles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a:p>
            <a:pPr marL="119062" marR="0" lvl="0" indent="0" algn="l" defTabSz="914400" rtl="0" eaLnBrk="0" fontAlgn="base" latinLnBrk="0" hangingPunct="0">
              <a:lnSpc>
                <a:spcPct val="100000"/>
              </a:lnSpc>
              <a:spcBef>
                <a:spcPts val="1200"/>
              </a:spcBef>
              <a:spcAft>
                <a:spcPts val="600"/>
              </a:spcAft>
              <a:buClrTx/>
              <a:buSzTx/>
              <a:buFontTx/>
              <a:buNone/>
              <a:tabLst/>
              <a:defRPr/>
            </a:pPr>
            <a:endParaRPr kumimoji="0" lang="en-US" sz="1800" b="1" i="0" u="none" strike="noStrike" kern="0" cap="none" spc="0" normalizeH="0" baseline="0" noProof="0" dirty="0">
              <a:ln>
                <a:noFill/>
              </a:ln>
              <a:solidFill>
                <a:srgbClr val="00664D"/>
              </a:solidFill>
              <a:effectLst/>
              <a:uLnTx/>
              <a:uFillTx/>
              <a:latin typeface="Garamond" panose="02020404030301010803" pitchFamily="18" charset="0"/>
              <a:ea typeface="Geneva" charset="-128"/>
            </a:endParaRPr>
          </a:p>
        </p:txBody>
      </p:sp>
      <p:sp>
        <p:nvSpPr>
          <p:cNvPr id="3" name="Date Placeholder 3">
            <a:extLst>
              <a:ext uri="{FF2B5EF4-FFF2-40B4-BE49-F238E27FC236}">
                <a16:creationId xmlns:a16="http://schemas.microsoft.com/office/drawing/2014/main" id="{3BED08D4-BF6F-FFB7-DC78-6DE9DAB1FF7B}"/>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A531C"/>
              </a:solidFill>
              <a:effectLst/>
              <a:uLnTx/>
              <a:uFillTx/>
              <a:latin typeface="Helvetica"/>
              <a:ea typeface="ヒラギノ角ゴ Pro W3" charset="-128"/>
            </a:endParaRPr>
          </a:p>
        </p:txBody>
      </p:sp>
      <p:sp>
        <p:nvSpPr>
          <p:cNvPr id="9" name="Slide Number Placeholder 8">
            <a:extLst>
              <a:ext uri="{FF2B5EF4-FFF2-40B4-BE49-F238E27FC236}">
                <a16:creationId xmlns:a16="http://schemas.microsoft.com/office/drawing/2014/main" id="{2BDBE376-A54E-1DE5-AB91-446E85646D8E}"/>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6D87CB-B739-47BA-A865-BFCBCF190D51}" type="slidenum">
              <a:rPr kumimoji="0" lang="en-US" sz="1200" b="1" i="0" u="none" strike="noStrike" kern="1200" cap="none" spc="0" normalizeH="0" baseline="0" noProof="0" smtClean="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5763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Helvetica"/>
                <a:ea typeface="Geneva" charset="-128"/>
              </a:rPr>
              <a:t>Objective #3 – Enhance Vegetation / Minimize Risk</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2" y="3782173"/>
            <a:ext cx="6035040" cy="2361975"/>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ANTICIPATED PROJECT TYPES</a:t>
            </a:r>
            <a:endParaRPr kumimoji="0" lang="en-US" sz="1600" b="0" i="0" u="none" strike="noStrike" kern="0" cap="none" spc="0" normalizeH="0" baseline="0" noProof="0" dirty="0">
              <a:ln>
                <a:noFill/>
              </a:ln>
              <a:solidFill>
                <a:srgbClr val="002060"/>
              </a:solidFill>
              <a:effectLst/>
              <a:uLnTx/>
              <a:uFillTx/>
              <a:latin typeface="Helvetica"/>
              <a:ea typeface="Geneva" charset="-128"/>
            </a:endParaRP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Advanced technology(</a:t>
            </a:r>
            <a:r>
              <a:rPr kumimoji="0" lang="en-US" sz="1600" b="0" i="0" u="none" strike="noStrike" kern="0" cap="none" spc="0" normalizeH="0" baseline="0" noProof="0" dirty="0" err="1">
                <a:ln>
                  <a:noFill/>
                </a:ln>
                <a:solidFill>
                  <a:srgbClr val="000000">
                    <a:lumMod val="10000"/>
                  </a:srgbClr>
                </a:solidFill>
                <a:effectLst/>
                <a:uLnTx/>
                <a:uFillTx/>
                <a:latin typeface="Helvetica"/>
                <a:ea typeface="Geneva" charset="-128"/>
              </a:rPr>
              <a:t>ies</a:t>
            </a: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 to improve vegetation practices (AI, satellite analytics, modeling)</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Reclassification &amp; removal of danger trees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Analytics-based adjustments to tree trimming activities to reduce vegetation risks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Reconfiguration or relocation of lines</a:t>
            </a: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2" y="1890481"/>
            <a:ext cx="6035040" cy="1746740"/>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Enhance vegetation management programs to reduce exposure to tree-related damage to the electric system during extreme weather events or wildfires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633828"/>
            <a:ext cx="5373709" cy="4510320"/>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Refined &amp; optimized vegetation management </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 miles cleared / # danger-trees removed</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Reduction in # exposed miles / customers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Reductions in # of predicted vegetation-related outages during extreme weather events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a:p>
            <a:pPr marL="119062" marR="0" lvl="0" indent="0" algn="l" defTabSz="914400" rtl="0" eaLnBrk="0" fontAlgn="base" latinLnBrk="0" hangingPunct="0">
              <a:lnSpc>
                <a:spcPct val="100000"/>
              </a:lnSpc>
              <a:spcBef>
                <a:spcPts val="1200"/>
              </a:spcBef>
              <a:spcAft>
                <a:spcPts val="600"/>
              </a:spcAft>
              <a:buClrTx/>
              <a:buSzTx/>
              <a:buFontTx/>
              <a:buNone/>
              <a:tabLst/>
              <a:defRPr/>
            </a:pPr>
            <a:endParaRPr kumimoji="0" lang="en-US" sz="1800" b="1" i="0" u="none" strike="noStrike" kern="0" cap="none" spc="0" normalizeH="0" baseline="0" noProof="0" dirty="0">
              <a:ln>
                <a:noFill/>
              </a:ln>
              <a:solidFill>
                <a:srgbClr val="00664D"/>
              </a:solidFill>
              <a:effectLst/>
              <a:uLnTx/>
              <a:uFillTx/>
              <a:latin typeface="Garamond" panose="02020404030301010803" pitchFamily="18" charset="0"/>
              <a:ea typeface="Geneva" charset="-128"/>
            </a:endParaRPr>
          </a:p>
        </p:txBody>
      </p:sp>
      <p:sp>
        <p:nvSpPr>
          <p:cNvPr id="3" name="Date Placeholder 3">
            <a:extLst>
              <a:ext uri="{FF2B5EF4-FFF2-40B4-BE49-F238E27FC236}">
                <a16:creationId xmlns:a16="http://schemas.microsoft.com/office/drawing/2014/main" id="{5F7E4D36-8E4F-19E3-FBF6-CD07EA62FE8D}"/>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A531C"/>
              </a:solidFill>
              <a:effectLst/>
              <a:uLnTx/>
              <a:uFillTx/>
              <a:latin typeface="Helvetica"/>
              <a:ea typeface="ヒラギノ角ゴ Pro W3" charset="-128"/>
            </a:endParaRPr>
          </a:p>
        </p:txBody>
      </p:sp>
      <p:sp>
        <p:nvSpPr>
          <p:cNvPr id="9" name="Slide Number Placeholder 8">
            <a:extLst>
              <a:ext uri="{FF2B5EF4-FFF2-40B4-BE49-F238E27FC236}">
                <a16:creationId xmlns:a16="http://schemas.microsoft.com/office/drawing/2014/main" id="{C5B36C50-0E52-614E-B760-39210E61564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6D87CB-B739-47BA-A865-BFCBCF190D51}" type="slidenum">
              <a:rPr kumimoji="0" lang="en-US" sz="1200" b="1" i="0" u="none" strike="noStrike" kern="1200" cap="none" spc="0" normalizeH="0" baseline="0" noProof="0" smtClean="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18528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800" b="1" i="0" u="none" strike="noStrike" kern="0" cap="none" spc="0" normalizeH="0" baseline="0" noProof="0" dirty="0">
                <a:ln>
                  <a:noFill/>
                </a:ln>
                <a:solidFill>
                  <a:srgbClr val="64A70B"/>
                </a:solidFill>
                <a:effectLst/>
                <a:uLnTx/>
                <a:uFillTx/>
                <a:latin typeface="Helvetica"/>
                <a:ea typeface="Geneva" charset="-128"/>
              </a:rPr>
              <a:t>Objective #4 – Develop Energy Storage or Microgrids</a:t>
            </a:r>
          </a:p>
        </p:txBody>
      </p:sp>
      <p:sp>
        <p:nvSpPr>
          <p:cNvPr id="5" name="Content Placeholder 5">
            <a:extLst>
              <a:ext uri="{FF2B5EF4-FFF2-40B4-BE49-F238E27FC236}">
                <a16:creationId xmlns:a16="http://schemas.microsoft.com/office/drawing/2014/main" id="{0C748EB5-5810-9297-26EE-C8EF47E1E1B7}"/>
              </a:ext>
            </a:extLst>
          </p:cNvPr>
          <p:cNvSpPr txBox="1">
            <a:spLocks/>
          </p:cNvSpPr>
          <p:nvPr/>
        </p:nvSpPr>
        <p:spPr bwMode="auto">
          <a:xfrm>
            <a:off x="366363" y="3782173"/>
            <a:ext cx="6035040" cy="2361975"/>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ANTICIPATED PROJECT TYPES</a:t>
            </a:r>
            <a:endParaRPr kumimoji="0" lang="en-US" sz="1600" b="0" i="0" u="none" strike="noStrike" kern="0" cap="none" spc="0" normalizeH="0" baseline="0" noProof="0" dirty="0">
              <a:ln>
                <a:noFill/>
              </a:ln>
              <a:solidFill>
                <a:srgbClr val="002060"/>
              </a:solidFill>
              <a:effectLst/>
              <a:uLnTx/>
              <a:uFillTx/>
              <a:latin typeface="Helvetica"/>
              <a:ea typeface="Geneva" charset="-128"/>
            </a:endParaRP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Development of a microgrid(s)</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Installation of battery storage at substations to serve load</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Installation of distributed battery storage at critical facilities or customer locations to power the site</a:t>
            </a: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3" y="1890481"/>
            <a:ext cx="6035040" cy="1746740"/>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PROPOSED OBJECTIVE STATEMENT</a:t>
            </a:r>
          </a:p>
          <a:p>
            <a:pPr marL="119062"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Develop energy storage &amp; microgrids to provide system adaptive capacity to increase resilience for communities and customers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e.g., systems able to provide electrical energy during disruptions</a:t>
            </a:r>
          </a:p>
        </p:txBody>
      </p:sp>
      <p:sp>
        <p:nvSpPr>
          <p:cNvPr id="7" name="Right Bracket 6">
            <a:extLst>
              <a:ext uri="{FF2B5EF4-FFF2-40B4-BE49-F238E27FC236}">
                <a16:creationId xmlns:a16="http://schemas.microsoft.com/office/drawing/2014/main" id="{B9A2789F-ABB2-228A-7348-B1B45B4AEE44}"/>
              </a:ext>
            </a:extLst>
          </p:cNvPr>
          <p:cNvSpPr/>
          <p:nvPr/>
        </p:nvSpPr>
        <p:spPr bwMode="auto">
          <a:xfrm>
            <a:off x="6570964" y="1864062"/>
            <a:ext cx="138726" cy="4180639"/>
          </a:xfrm>
          <a:prstGeom prst="rightBracket">
            <a:avLst/>
          </a:prstGeom>
          <a:noFill/>
          <a:ln w="25400" cap="flat" cmpd="sng" algn="ctr">
            <a:solidFill>
              <a:srgbClr val="64A7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8" name="Content Placeholder 5">
            <a:extLst>
              <a:ext uri="{FF2B5EF4-FFF2-40B4-BE49-F238E27FC236}">
                <a16:creationId xmlns:a16="http://schemas.microsoft.com/office/drawing/2014/main" id="{4EA1C441-08E8-BBE7-68C3-D470668BA8BD}"/>
              </a:ext>
            </a:extLst>
          </p:cNvPr>
          <p:cNvSpPr txBox="1">
            <a:spLocks/>
          </p:cNvSpPr>
          <p:nvPr/>
        </p:nvSpPr>
        <p:spPr bwMode="auto">
          <a:xfrm>
            <a:off x="6640327" y="1633828"/>
            <a:ext cx="5373709" cy="4510320"/>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Helvetica"/>
                <a:ea typeface="Geneva" charset="-128"/>
              </a:rPr>
              <a:t>DRAFT METRICS</a:t>
            </a:r>
          </a:p>
          <a:p>
            <a:pPr marL="406400" marR="0" lvl="0"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Number of</a:t>
            </a: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MWh of resilient energy supply</a:t>
            </a: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Resilient customers due to installation</a:t>
            </a: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residents benefitting from public facilities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hospitals, fire, police, shelters </a:t>
            </a:r>
            <a:endPar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endParaRP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more resilient community / essential locations – </a:t>
            </a:r>
            <a:r>
              <a:rPr kumimoji="0" lang="en-US" sz="1600" b="0" i="1" u="none" strike="noStrike" kern="0" cap="none" spc="0" normalizeH="0" baseline="0" noProof="0" dirty="0">
                <a:ln>
                  <a:noFill/>
                </a:ln>
                <a:solidFill>
                  <a:srgbClr val="000000">
                    <a:lumMod val="10000"/>
                  </a:srgbClr>
                </a:solidFill>
                <a:effectLst/>
                <a:uLnTx/>
                <a:uFillTx/>
                <a:latin typeface="Helvetica"/>
                <a:ea typeface="Geneva" charset="-128"/>
              </a:rPr>
              <a:t>community centers, long-term care facilities</a:t>
            </a:r>
            <a:endPar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endParaRPr>
          </a:p>
          <a:p>
            <a:pPr marL="806450" marR="0" lvl="1" indent="-174625" algn="l" defTabSz="914400" rtl="0" eaLnBrk="0" fontAlgn="base" latinLnBrk="0" hangingPunct="0">
              <a:lnSpc>
                <a:spcPct val="100000"/>
              </a:lnSpc>
              <a:spcBef>
                <a:spcPts val="0"/>
              </a:spcBef>
              <a:spcAft>
                <a:spcPts val="600"/>
              </a:spcAft>
              <a:buClrTx/>
              <a:buSzTx/>
              <a:buFontTx/>
              <a:buChar char="–"/>
              <a:tabLst/>
              <a:defRPr/>
            </a:pPr>
            <a:r>
              <a:rPr kumimoji="0" lang="en-US" sz="1600" b="0" i="0" u="none" strike="noStrike" kern="0" cap="none" spc="0" normalizeH="0" baseline="0" noProof="0" dirty="0">
                <a:ln>
                  <a:noFill/>
                </a:ln>
                <a:solidFill>
                  <a:srgbClr val="000000">
                    <a:lumMod val="10000"/>
                  </a:srgbClr>
                </a:solidFill>
                <a:effectLst/>
                <a:uLnTx/>
                <a:uFillTx/>
                <a:latin typeface="Helvetica"/>
                <a:ea typeface="Geneva" charset="-128"/>
              </a:rPr>
              <a:t>underserved residents benefitting from resilient supply</a:t>
            </a:r>
          </a:p>
          <a:p>
            <a:pPr marL="403225" marR="0" lvl="0" indent="-169863" algn="l" defTabSz="914400" rtl="0" eaLnBrk="0" fontAlgn="base" latinLnBrk="0" hangingPunct="0">
              <a:lnSpc>
                <a:spcPct val="100000"/>
              </a:lnSpc>
              <a:spcBef>
                <a:spcPts val="0"/>
              </a:spcBef>
              <a:spcAft>
                <a:spcPts val="600"/>
              </a:spcAft>
              <a:buClrTx/>
              <a:buSzTx/>
              <a:buFontTx/>
              <a:buChar char="•"/>
              <a:tabLst/>
              <a:defRPr/>
            </a:pPr>
            <a:endParaRPr kumimoji="0" lang="en-US" sz="1500" b="0" i="0" u="none" strike="noStrike" kern="0" cap="none" spc="0" normalizeH="0" baseline="0" noProof="0" dirty="0">
              <a:ln>
                <a:noFill/>
              </a:ln>
              <a:solidFill>
                <a:srgbClr val="000000">
                  <a:lumMod val="10000"/>
                </a:srgbClr>
              </a:solidFill>
              <a:effectLst/>
              <a:uLnTx/>
              <a:uFillTx/>
              <a:latin typeface="Helvetica"/>
              <a:ea typeface="Geneva" charset="-128"/>
            </a:endParaRPr>
          </a:p>
          <a:p>
            <a:pPr marL="119062" marR="0" lvl="0" indent="0" algn="l" defTabSz="914400" rtl="0" eaLnBrk="0" fontAlgn="base" latinLnBrk="0" hangingPunct="0">
              <a:lnSpc>
                <a:spcPct val="100000"/>
              </a:lnSpc>
              <a:spcBef>
                <a:spcPts val="1200"/>
              </a:spcBef>
              <a:spcAft>
                <a:spcPts val="600"/>
              </a:spcAft>
              <a:buClrTx/>
              <a:buSzTx/>
              <a:buFontTx/>
              <a:buNone/>
              <a:tabLst/>
              <a:defRPr/>
            </a:pPr>
            <a:endParaRPr kumimoji="0" lang="en-US" sz="1800" b="1" i="0" u="none" strike="noStrike" kern="0" cap="none" spc="0" normalizeH="0" baseline="0" noProof="0" dirty="0">
              <a:ln>
                <a:noFill/>
              </a:ln>
              <a:solidFill>
                <a:srgbClr val="00664D"/>
              </a:solidFill>
              <a:effectLst/>
              <a:uLnTx/>
              <a:uFillTx/>
              <a:latin typeface="Garamond" panose="02020404030301010803" pitchFamily="18" charset="0"/>
              <a:ea typeface="Geneva" charset="-128"/>
            </a:endParaRPr>
          </a:p>
        </p:txBody>
      </p:sp>
      <p:sp>
        <p:nvSpPr>
          <p:cNvPr id="3" name="Date Placeholder 3">
            <a:extLst>
              <a:ext uri="{FF2B5EF4-FFF2-40B4-BE49-F238E27FC236}">
                <a16:creationId xmlns:a16="http://schemas.microsoft.com/office/drawing/2014/main" id="{EC63EC8E-F15E-4B4A-7DBF-5BED33FFC7AE}"/>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A531C"/>
              </a:solidFill>
              <a:effectLst/>
              <a:uLnTx/>
              <a:uFillTx/>
              <a:latin typeface="Helvetica"/>
              <a:ea typeface="ヒラギノ角ゴ Pro W3" charset="-128"/>
            </a:endParaRPr>
          </a:p>
        </p:txBody>
      </p:sp>
      <p:sp>
        <p:nvSpPr>
          <p:cNvPr id="9" name="Slide Number Placeholder 8">
            <a:extLst>
              <a:ext uri="{FF2B5EF4-FFF2-40B4-BE49-F238E27FC236}">
                <a16:creationId xmlns:a16="http://schemas.microsoft.com/office/drawing/2014/main" id="{6DEB2ACE-10A8-8A60-E35C-3BE66D518CF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6D87CB-B739-47BA-A865-BFCBCF190D51}" type="slidenum">
              <a:rPr kumimoji="0" lang="en-US" sz="1200" b="1" i="0" u="none" strike="noStrike" kern="1200" cap="none" spc="0" normalizeH="0" baseline="0" noProof="0" smtClean="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103579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EDC0-FB92-7BE4-6512-7CEFDE0C431C}"/>
              </a:ext>
            </a:extLst>
          </p:cNvPr>
          <p:cNvSpPr>
            <a:spLocks noGrp="1"/>
          </p:cNvSpPr>
          <p:nvPr>
            <p:ph type="title"/>
          </p:nvPr>
        </p:nvSpPr>
        <p:spPr/>
        <p:txBody>
          <a:bodyPr/>
          <a:lstStyle/>
          <a:p>
            <a:pPr algn="ctr"/>
            <a:r>
              <a:rPr lang="en-US" dirty="0"/>
              <a:t>Proposed GRG Project Objectives</a:t>
            </a:r>
          </a:p>
        </p:txBody>
      </p:sp>
      <p:sp>
        <p:nvSpPr>
          <p:cNvPr id="4" name="Content Placeholder 5">
            <a:extLst>
              <a:ext uri="{FF2B5EF4-FFF2-40B4-BE49-F238E27FC236}">
                <a16:creationId xmlns:a16="http://schemas.microsoft.com/office/drawing/2014/main" id="{E073C6B5-8DAE-8507-E06E-A78E8C697EFC}"/>
              </a:ext>
            </a:extLst>
          </p:cNvPr>
          <p:cNvSpPr txBox="1">
            <a:spLocks/>
          </p:cNvSpPr>
          <p:nvPr/>
        </p:nvSpPr>
        <p:spPr bwMode="auto">
          <a:xfrm>
            <a:off x="103876" y="1100610"/>
            <a:ext cx="11505870" cy="533218"/>
          </a:xfrm>
          <a:prstGeom prst="round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kumimoji="0" lang="en-US" sz="3600" b="1" i="0" u="none" strike="noStrike" kern="0" cap="none" spc="0" normalizeH="0" baseline="0" noProof="0" dirty="0">
                <a:ln>
                  <a:noFill/>
                </a:ln>
                <a:solidFill>
                  <a:srgbClr val="64A70B"/>
                </a:solidFill>
                <a:effectLst/>
                <a:uLnTx/>
                <a:uFillTx/>
                <a:latin typeface="+mj-lt"/>
                <a:ea typeface="Geneva" charset="-128"/>
              </a:rPr>
              <a:t>Community Benefits</a:t>
            </a:r>
          </a:p>
        </p:txBody>
      </p:sp>
      <p:sp>
        <p:nvSpPr>
          <p:cNvPr id="6" name="Content Placeholder 5">
            <a:extLst>
              <a:ext uri="{FF2B5EF4-FFF2-40B4-BE49-F238E27FC236}">
                <a16:creationId xmlns:a16="http://schemas.microsoft.com/office/drawing/2014/main" id="{9FA12F9E-DFF1-7A06-6323-AAB1523EB349}"/>
              </a:ext>
            </a:extLst>
          </p:cNvPr>
          <p:cNvSpPr txBox="1">
            <a:spLocks/>
          </p:cNvSpPr>
          <p:nvPr/>
        </p:nvSpPr>
        <p:spPr bwMode="auto">
          <a:xfrm>
            <a:off x="366362" y="1890481"/>
            <a:ext cx="11150967" cy="4315110"/>
          </a:xfrm>
          <a:prstGeom prst="round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2950" indent="-285750" algn="l" rtl="0" eaLnBrk="0" fontAlgn="base" hangingPunct="0">
              <a:spcBef>
                <a:spcPct val="20000"/>
              </a:spcBef>
              <a:spcAft>
                <a:spcPct val="0"/>
              </a:spcAft>
              <a:buChar char="–"/>
              <a:defRPr sz="2800">
                <a:solidFill>
                  <a:srgbClr val="000000"/>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Geneva" charset="0"/>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a:lstStyle>
          <a:p>
            <a:pPr marL="119062" marR="0" lvl="0" indent="0" algn="l" defTabSz="914400" rtl="0" eaLnBrk="0" fontAlgn="base" latinLnBrk="0" hangingPunct="0">
              <a:lnSpc>
                <a:spcPct val="100000"/>
              </a:lnSpc>
              <a:spcBef>
                <a:spcPts val="1200"/>
              </a:spcBef>
              <a:spcAft>
                <a:spcPts val="600"/>
              </a:spcAft>
              <a:buClrTx/>
              <a:buSzTx/>
              <a:buFontTx/>
              <a:buNone/>
              <a:tabLst/>
              <a:defRPr/>
            </a:pPr>
            <a:r>
              <a:rPr lang="en-US" sz="2400" b="1" kern="0" dirty="0">
                <a:solidFill>
                  <a:srgbClr val="002060"/>
                </a:solidFill>
                <a:latin typeface="+mj-lt"/>
              </a:rPr>
              <a:t>PROGRAM </a:t>
            </a:r>
            <a:r>
              <a:rPr kumimoji="0" lang="en-US" sz="2400" b="1" i="0" u="none" strike="noStrike" kern="0" cap="none" spc="0" normalizeH="0" baseline="0" noProof="0" dirty="0">
                <a:ln>
                  <a:noFill/>
                </a:ln>
                <a:solidFill>
                  <a:srgbClr val="002060"/>
                </a:solidFill>
                <a:effectLst/>
                <a:uLnTx/>
                <a:uFillTx/>
                <a:latin typeface="+mj-lt"/>
                <a:ea typeface="Geneva" charset="-128"/>
              </a:rPr>
              <a:t>OBJECTIVE STATEMENT</a:t>
            </a:r>
          </a:p>
          <a:p>
            <a:pPr marL="342900" marR="0" lvl="0" indent="-342900">
              <a:lnSpc>
                <a:spcPct val="100000"/>
              </a:lnSpc>
              <a:spcBef>
                <a:spcPts val="0"/>
              </a:spcBef>
              <a:spcAft>
                <a:spcPts val="0"/>
              </a:spcAft>
              <a:buFont typeface="Arial" panose="020B0604020202020204" pitchFamily="34" charset="0"/>
              <a:buChar char="•"/>
              <a:tabLst>
                <a:tab pos="-973455" algn="l"/>
                <a:tab pos="-516255" algn="l"/>
                <a:tab pos="-59055" algn="l"/>
                <a:tab pos="398145" algn="l"/>
                <a:tab pos="855345" algn="l"/>
                <a:tab pos="1312545" algn="l"/>
                <a:tab pos="1769745" algn="l"/>
                <a:tab pos="2226945" algn="l"/>
                <a:tab pos="2684145" algn="l"/>
                <a:tab pos="3141345" algn="l"/>
                <a:tab pos="3598545" algn="l"/>
                <a:tab pos="4055745" algn="l"/>
                <a:tab pos="4512945" algn="l"/>
                <a:tab pos="4970145" algn="l"/>
                <a:tab pos="5427345" algn="l"/>
              </a:tabLst>
            </a:pPr>
            <a:r>
              <a:rPr lang="en-US" sz="2400" dirty="0">
                <a:effectLst/>
                <a:latin typeface="+mj-lt"/>
                <a:ea typeface="Times New Roman" panose="02020603050405020304" pitchFamily="18" charset="0"/>
                <a:cs typeface="Times New Roman" panose="02020603050405020304" pitchFamily="18" charset="0"/>
              </a:rPr>
              <a:t>Use compliant labor standards and protections (including for direct employees, contractors, and sub-contractors), such as using project labor agreements, local hire agreements, and an outline of a plan to attract, train, and retain an appropriately skilled workforce (i.e., through registered apprenticeships and other joint labor-management training programs that serve all workers, particularly those underrepresented or historically excluded)</a:t>
            </a:r>
          </a:p>
          <a:p>
            <a:pPr marL="342900" marR="0" lvl="0" indent="-342900">
              <a:lnSpc>
                <a:spcPct val="100000"/>
              </a:lnSpc>
              <a:spcBef>
                <a:spcPts val="0"/>
              </a:spcBef>
              <a:spcAft>
                <a:spcPts val="0"/>
              </a:spcAft>
              <a:buFont typeface="Arial" panose="020B0604020202020204" pitchFamily="34" charset="0"/>
              <a:buChar char="•"/>
              <a:tabLst>
                <a:tab pos="-973455" algn="l"/>
                <a:tab pos="-516255" algn="l"/>
                <a:tab pos="-59055" algn="l"/>
                <a:tab pos="398145" algn="l"/>
                <a:tab pos="855345" algn="l"/>
                <a:tab pos="1312545" algn="l"/>
                <a:tab pos="1769745" algn="l"/>
                <a:tab pos="2226945" algn="l"/>
                <a:tab pos="2684145" algn="l"/>
                <a:tab pos="3141345" algn="l"/>
                <a:tab pos="3598545" algn="l"/>
                <a:tab pos="4055745" algn="l"/>
                <a:tab pos="4512945" algn="l"/>
                <a:tab pos="4970145" algn="l"/>
                <a:tab pos="5427345" algn="l"/>
              </a:tabLst>
            </a:pPr>
            <a:r>
              <a:rPr lang="en-US" sz="2400" dirty="0">
                <a:effectLst/>
                <a:latin typeface="+mj-lt"/>
                <a:ea typeface="Times New Roman" panose="02020603050405020304" pitchFamily="18" charset="0"/>
                <a:cs typeface="Times New Roman" panose="02020603050405020304" pitchFamily="18" charset="0"/>
              </a:rPr>
              <a:t>Include “plans to partner with a training provider (labor, community college, etc.)”</a:t>
            </a:r>
          </a:p>
          <a:p>
            <a:pPr marL="342900" marR="0" lvl="0" indent="-342900">
              <a:lnSpc>
                <a:spcPct val="100000"/>
              </a:lnSpc>
              <a:spcBef>
                <a:spcPts val="0"/>
              </a:spcBef>
              <a:spcAft>
                <a:spcPts val="0"/>
              </a:spcAft>
              <a:buFont typeface="Arial" panose="020B0604020202020204" pitchFamily="34" charset="0"/>
              <a:buChar char="•"/>
              <a:tabLst>
                <a:tab pos="-973455" algn="l"/>
                <a:tab pos="-516255" algn="l"/>
                <a:tab pos="-59055" algn="l"/>
                <a:tab pos="398145" algn="l"/>
                <a:tab pos="855345" algn="l"/>
                <a:tab pos="1312545" algn="l"/>
                <a:tab pos="1769745" algn="l"/>
                <a:tab pos="2226945" algn="l"/>
                <a:tab pos="2684145" algn="l"/>
                <a:tab pos="3141345" algn="l"/>
                <a:tab pos="3598545" algn="l"/>
                <a:tab pos="4055745" algn="l"/>
                <a:tab pos="4512945" algn="l"/>
                <a:tab pos="4970145" algn="l"/>
                <a:tab pos="5427345" algn="l"/>
              </a:tabLst>
            </a:pPr>
            <a:r>
              <a:rPr lang="en-US" sz="2400" dirty="0">
                <a:effectLst/>
                <a:latin typeface="+mj-lt"/>
                <a:ea typeface="Times New Roman" panose="02020603050405020304" pitchFamily="18" charset="0"/>
                <a:cs typeface="Times New Roman" panose="02020603050405020304" pitchFamily="18" charset="0"/>
              </a:rPr>
              <a:t>Assure “the use of an appropriately credentialed workforce (i.e., requirements for appropriate and relevant professional training, certification, and licensure)”</a:t>
            </a:r>
          </a:p>
        </p:txBody>
      </p:sp>
      <p:sp>
        <p:nvSpPr>
          <p:cNvPr id="3" name="Date Placeholder 3">
            <a:extLst>
              <a:ext uri="{FF2B5EF4-FFF2-40B4-BE49-F238E27FC236}">
                <a16:creationId xmlns:a16="http://schemas.microsoft.com/office/drawing/2014/main" id="{EC63EC8E-F15E-4B4A-7DBF-5BED33FFC7AE}"/>
              </a:ext>
            </a:extLst>
          </p:cNvPr>
          <p:cNvSpPr txBox="1">
            <a:spLocks/>
          </p:cNvSpPr>
          <p:nvPr/>
        </p:nvSpPr>
        <p:spPr>
          <a:xfrm>
            <a:off x="0" y="6620509"/>
            <a:ext cx="2844800" cy="237491"/>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900" b="1" kern="1200">
                <a:solidFill>
                  <a:srgbClr val="15244F"/>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0A531C"/>
              </a:solidFill>
              <a:effectLst/>
              <a:uLnTx/>
              <a:uFillTx/>
              <a:latin typeface="Helvetica"/>
              <a:ea typeface="ヒラギノ角ゴ Pro W3" charset="-128"/>
            </a:endParaRPr>
          </a:p>
        </p:txBody>
      </p:sp>
      <p:sp>
        <p:nvSpPr>
          <p:cNvPr id="9" name="Slide Number Placeholder 8">
            <a:extLst>
              <a:ext uri="{FF2B5EF4-FFF2-40B4-BE49-F238E27FC236}">
                <a16:creationId xmlns:a16="http://schemas.microsoft.com/office/drawing/2014/main" id="{6DEB2ACE-10A8-8A60-E35C-3BE66D518CF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6D87CB-B739-47BA-A865-BFCBCF190D51}" type="slidenum">
              <a:rPr kumimoji="0" lang="en-US" sz="1200" b="1" i="0" u="none" strike="noStrike" kern="1200" cap="none" spc="0" normalizeH="0" baseline="0" noProof="0" smtClean="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tint val="75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875493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7cO0xmfqQJaY9MzwydIrjA"/>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side Slide Blank">
  <a:themeElements>
    <a:clrScheme name="ENMAX 2">
      <a:dk1>
        <a:srgbClr val="413F42"/>
      </a:dk1>
      <a:lt1>
        <a:srgbClr val="FFFFFF"/>
      </a:lt1>
      <a:dk2>
        <a:srgbClr val="413F42"/>
      </a:dk2>
      <a:lt2>
        <a:srgbClr val="FEFFFF"/>
      </a:lt2>
      <a:accent1>
        <a:srgbClr val="006262"/>
      </a:accent1>
      <a:accent2>
        <a:srgbClr val="0E4879"/>
      </a:accent2>
      <a:accent3>
        <a:srgbClr val="7E3E49"/>
      </a:accent3>
      <a:accent4>
        <a:srgbClr val="BF5627"/>
      </a:accent4>
      <a:accent5>
        <a:srgbClr val="F3BF35"/>
      </a:accent5>
      <a:accent6>
        <a:srgbClr val="009DBA"/>
      </a:accent6>
      <a:hlink>
        <a:srgbClr val="006262"/>
      </a:hlink>
      <a:folHlink>
        <a:srgbClr val="00626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63742D-37A8-4043-A4F5-CC2D9A39CEE0}" vid="{45213DE3-9558-5E4A-8E86-9BCFA0B40463}"/>
    </a:ext>
  </a:extLst>
</a:theme>
</file>

<file path=ppt/theme/theme2.xml><?xml version="1.0" encoding="utf-8"?>
<a:theme xmlns:a="http://schemas.openxmlformats.org/drawingml/2006/main" name="2_Office Theme">
  <a:themeElements>
    <a:clrScheme name="Custom 6">
      <a:dk1>
        <a:sysClr val="windowText" lastClr="000000"/>
      </a:dk1>
      <a:lt1>
        <a:sysClr val="window" lastClr="FFFFFF"/>
      </a:lt1>
      <a:dk2>
        <a:srgbClr val="5F5F5F"/>
      </a:dk2>
      <a:lt2>
        <a:srgbClr val="E7E6E6"/>
      </a:lt2>
      <a:accent1>
        <a:srgbClr val="76A540"/>
      </a:accent1>
      <a:accent2>
        <a:srgbClr val="FDB01D"/>
      </a:accent2>
      <a:accent3>
        <a:srgbClr val="CC6600"/>
      </a:accent3>
      <a:accent4>
        <a:srgbClr val="0F5831"/>
      </a:accent4>
      <a:accent5>
        <a:srgbClr val="EFC929"/>
      </a:accent5>
      <a:accent6>
        <a:srgbClr val="A8BE5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nchor="t">
        <a:spAutoFit/>
      </a:bodyPr>
      <a:lstStyle>
        <a:defPPr algn="l">
          <a:spcAft>
            <a:spcPts val="600"/>
          </a:spcAft>
          <a:defRPr sz="1200" dirty="0" smtClean="0"/>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nteeCooperTemplate_whit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6efa689-042d-4b7e-9fa6-bd893ec7174d">
      <UserInfo>
        <DisplayName>David Durfee</DisplayName>
        <AccountId>13</AccountId>
        <AccountType/>
      </UserInfo>
      <UserInfo>
        <DisplayName>Senthilkumar Pitchai Admin</DisplayName>
        <AccountId>35</AccountId>
        <AccountType/>
      </UserInfo>
      <UserInfo>
        <DisplayName>Louie Scola</DisplayName>
        <AccountId>133</AccountId>
        <AccountType/>
      </UserInfo>
      <UserInfo>
        <DisplayName>Charlie Urrutia</DisplayName>
        <AccountId>36</AccountId>
        <AccountType/>
      </UserInfo>
      <UserInfo>
        <DisplayName>Paulo Albuquerque</DisplayName>
        <AccountId>113</AccountId>
        <AccountType/>
      </UserInfo>
      <UserInfo>
        <DisplayName>Liz Hiddemen</DisplayName>
        <AccountId>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3BE2F18EE36499F01F95F84D0BC92" ma:contentTypeVersion="15" ma:contentTypeDescription="Create a new document." ma:contentTypeScope="" ma:versionID="fa51dd6a089dc79d5e2cdd9e3eb2c6f6">
  <xsd:schema xmlns:xsd="http://www.w3.org/2001/XMLSchema" xmlns:xs="http://www.w3.org/2001/XMLSchema" xmlns:p="http://schemas.microsoft.com/office/2006/metadata/properties" xmlns:ns1="http://schemas.microsoft.com/sharepoint/v3" xmlns:ns2="e80bc516-17a2-49aa-9d8f-6bf64388ae43" xmlns:ns3="16efa689-042d-4b7e-9fa6-bd893ec7174d" xmlns:ns4="f2dd59bc-caea-42f8-b0f4-e8b04a3a7da6" targetNamespace="http://schemas.microsoft.com/office/2006/metadata/properties" ma:root="true" ma:fieldsID="6e6ac18cb5cd287b0eafd9ae3860e567" ns1:_="" ns2:_="" ns3:_="" ns4:_="">
    <xsd:import namespace="http://schemas.microsoft.com/sharepoint/v3"/>
    <xsd:import namespace="e80bc516-17a2-49aa-9d8f-6bf64388ae43"/>
    <xsd:import namespace="16efa689-042d-4b7e-9fa6-bd893ec7174d"/>
    <xsd:import namespace="f2dd59bc-caea-42f8-b0f4-e8b04a3a7d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0bc516-17a2-49aa-9d8f-6bf64388a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efa689-042d-4b7e-9fa6-bd893ec717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d59bc-caea-42f8-b0f4-e8b04a3a7da6" elementFormDefault="qualified">
    <xsd:import namespace="http://schemas.microsoft.com/office/2006/documentManagement/types"/>
    <xsd:import namespace="http://schemas.microsoft.com/office/infopath/2007/PartnerControls"/>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C3DCD1-876D-43FD-BD0C-08806448C550}">
  <ds:schemaRefs>
    <ds:schemaRef ds:uri="http://schemas.microsoft.com/sharepoint/v3/contenttype/forms"/>
  </ds:schemaRefs>
</ds:datastoreItem>
</file>

<file path=customXml/itemProps2.xml><?xml version="1.0" encoding="utf-8"?>
<ds:datastoreItem xmlns:ds="http://schemas.openxmlformats.org/officeDocument/2006/customXml" ds:itemID="{21EB8124-E5EB-4D71-ADB0-7E63BDB8F990}">
  <ds:schemaRefs>
    <ds:schemaRef ds:uri="http://schemas.microsoft.com/office/2006/documentManagement/types"/>
    <ds:schemaRef ds:uri="http://purl.org/dc/elements/1.1/"/>
    <ds:schemaRef ds:uri="http://purl.org/dc/terms/"/>
    <ds:schemaRef ds:uri="e80bc516-17a2-49aa-9d8f-6bf64388ae43"/>
    <ds:schemaRef ds:uri="http://www.w3.org/XML/1998/namespace"/>
    <ds:schemaRef ds:uri="http://schemas.microsoft.com/office/infopath/2007/PartnerControls"/>
    <ds:schemaRef ds:uri="http://schemas.openxmlformats.org/package/2006/metadata/core-properties"/>
    <ds:schemaRef ds:uri="f2dd59bc-caea-42f8-b0f4-e8b04a3a7da6"/>
    <ds:schemaRef ds:uri="16efa689-042d-4b7e-9fa6-bd893ec7174d"/>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C74ADB4-0C26-499F-9F79-E4CB3D54C551}">
  <ds:schemaRefs>
    <ds:schemaRef ds:uri="16efa689-042d-4b7e-9fa6-bd893ec7174d"/>
    <ds:schemaRef ds:uri="e80bc516-17a2-49aa-9d8f-6bf64388ae43"/>
    <ds:schemaRef ds:uri="f2dd59bc-caea-42f8-b0f4-e8b04a3a7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1825</TotalTime>
  <Words>1565</Words>
  <Application>Microsoft Office PowerPoint</Application>
  <PresentationFormat>Widescreen</PresentationFormat>
  <Paragraphs>183</Paragraphs>
  <Slides>13</Slides>
  <Notes>6</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9" baseType="lpstr">
      <vt:lpstr>Adobe Garamond Pro</vt:lpstr>
      <vt:lpstr>Arial</vt:lpstr>
      <vt:lpstr>Calibri</vt:lpstr>
      <vt:lpstr>Century Gothic</vt:lpstr>
      <vt:lpstr>Courier New</vt:lpstr>
      <vt:lpstr>Garamond</vt:lpstr>
      <vt:lpstr>Helvetica</vt:lpstr>
      <vt:lpstr>Helvetica Neue</vt:lpstr>
      <vt:lpstr>Neue Haas Grotesk Display Std 55 Roman</vt:lpstr>
      <vt:lpstr>Nunito Sans</vt:lpstr>
      <vt:lpstr>System Font Regular</vt:lpstr>
      <vt:lpstr>Times New Roman</vt:lpstr>
      <vt:lpstr>1_Inside Slide Blank</vt:lpstr>
      <vt:lpstr>2_Office Theme</vt:lpstr>
      <vt:lpstr>SanteeCooperTemplate_white(2)</vt:lpstr>
      <vt:lpstr>think-cell Slide</vt:lpstr>
      <vt:lpstr>South Carolina Grid Resilience Grant Program --Pre-Bid Information Session  August 22, 2023</vt:lpstr>
      <vt:lpstr>Program Timeline</vt:lpstr>
      <vt:lpstr>South Carolina Grid Resilience Program</vt:lpstr>
      <vt:lpstr>South Carolina Grid Resilience Program</vt:lpstr>
      <vt:lpstr>Proposed GRG Project Objectives</vt:lpstr>
      <vt:lpstr>Proposed GRG Project Objectives</vt:lpstr>
      <vt:lpstr>Proposed GRG Project Objectives</vt:lpstr>
      <vt:lpstr>Proposed GRG Project Objectives</vt:lpstr>
      <vt:lpstr>Proposed GRG Project Objectives</vt:lpstr>
      <vt:lpstr>RFP Documentation Requirements</vt:lpstr>
      <vt:lpstr>RFP Review Process</vt:lpstr>
      <vt:lpstr>Dept. of Energy Reporting Requirements</vt:lpstr>
      <vt:lpstr>RFP and Associated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Urrutia</dc:creator>
  <cp:lastModifiedBy>Gregory Edwards</cp:lastModifiedBy>
  <cp:revision>13</cp:revision>
  <dcterms:created xsi:type="dcterms:W3CDTF">2022-10-24T13:40:56Z</dcterms:created>
  <dcterms:modified xsi:type="dcterms:W3CDTF">2023-08-31T19:26:38Z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0x01010017B3BE2F18EE36499F01F95F84D0BC92</vt:lpwstr>
  </property>
  <property fmtid="{D5CDD505-2E9C-101B-9397-08002B2CF9AE}" pid="3" name="MediaServiceImageTags">
    <vt:lpwstr/>
  </property>
</Properties>
</file>